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3" r:id="rId3"/>
    <p:sldId id="274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75" r:id="rId14"/>
    <p:sldId id="266" r:id="rId15"/>
    <p:sldId id="267" r:id="rId16"/>
    <p:sldId id="268" r:id="rId17"/>
    <p:sldId id="269" r:id="rId18"/>
    <p:sldId id="276" r:id="rId19"/>
    <p:sldId id="270" r:id="rId20"/>
    <p:sldId id="271" r:id="rId21"/>
    <p:sldId id="272" r:id="rId22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429" autoAdjust="0"/>
  </p:normalViewPr>
  <p:slideViewPr>
    <p:cSldViewPr snapToGrid="0">
      <p:cViewPr varScale="1">
        <p:scale>
          <a:sx n="120" d="100"/>
          <a:sy n="120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54C3D-D8F4-4394-9CC1-FC5BFB65E6CA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06E90-35E4-4837-A560-E5A574922C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605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AC754-C8CA-47E6-BC39-1316031E88AE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423B4-4463-4C24-BB58-171C01C540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323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423B4-4463-4C24-BB58-171C01C540F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935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423B4-4463-4C24-BB58-171C01C540F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365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423B4-4463-4C24-BB58-171C01C540F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198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423B4-4463-4C24-BB58-171C01C540F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9810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1638-822D-4A6E-871F-3BD5C01FCD49}" type="datetime1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169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E354-8B0A-4188-B75B-3860B30F2C15}" type="datetime1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56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8BF1-E7A1-4B31-9417-68AB8CDEA974}" type="datetime1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71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A75A-C2B4-4FC8-A956-F894C845A32E}" type="datetime1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643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9113-5530-443D-B602-2B511DDD647D}" type="datetime1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930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1C09-20A8-4A8B-8276-C04E13619691}" type="datetime1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93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30B7-AFB6-4571-A80A-90706F3BAA25}" type="datetime1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32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173D-A8A3-4A9F-A061-2C0E36A1BFC3}" type="datetime1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08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CEBD-E290-4A96-9ABF-89B894E9D776}" type="datetime1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763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591C-5EC0-4E36-B58F-509F879A1F86}" type="datetime1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413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5D1C-BF8B-4129-9F96-DD6C070EE131}" type="datetime1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08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0491E-6FDF-4729-A97B-948DCC45383B}" type="datetime1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FC988-D7B7-4454-AB19-13641F34C3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76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815637" y="1174092"/>
            <a:ext cx="10538163" cy="42110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788" y="1940310"/>
            <a:ext cx="10997922" cy="2752725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ko-KR" alt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헤드라인M" panose="02030600000101010101" pitchFamily="18" charset="-127"/>
              </a:rPr>
              <a:t>해외한인공학인*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헤드라인M" panose="02030600000101010101" pitchFamily="18" charset="-127"/>
              </a:rPr>
              <a:t/>
            </a:r>
            <a:br>
              <a:rPr lang="en-US" altLang="ko-KR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헤드라인M" panose="02030600000101010101" pitchFamily="18" charset="-127"/>
              </a:rPr>
            </a:br>
            <a:r>
              <a:rPr lang="ko-KR" altLang="en-US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헤드라인M" panose="02030600000101010101" pitchFamily="18" charset="-127"/>
              </a:rPr>
              <a:t>산업기술 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헤드라인M" panose="02030600000101010101" pitchFamily="18" charset="-127"/>
              </a:rPr>
              <a:t>R&amp;D </a:t>
            </a:r>
            <a:r>
              <a:rPr lang="ko-KR" altLang="en-US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헤드라인M" panose="02030600000101010101" pitchFamily="18" charset="-127"/>
              </a:rPr>
              <a:t>정보포털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헤드라인M" panose="02030600000101010101" pitchFamily="18" charset="-127"/>
              </a:rPr>
              <a:t>(</a:t>
            </a:r>
            <a:r>
              <a:rPr lang="en-US" altLang="ko-KR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헤드라인M" panose="02030600000101010101" pitchFamily="18" charset="-127"/>
              </a:rPr>
              <a:t>iTECH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헤드라인M" panose="02030600000101010101" pitchFamily="18" charset="-127"/>
              </a:rPr>
              <a:t>+)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헤드라인M" panose="02030600000101010101" pitchFamily="18" charset="-127"/>
              </a:rPr>
              <a:t/>
            </a:r>
            <a:br>
              <a:rPr lang="en-US" altLang="ko-KR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헤드라인M" panose="02030600000101010101" pitchFamily="18" charset="-127"/>
              </a:rPr>
            </a:br>
            <a:r>
              <a:rPr lang="ko-KR" altLang="en-US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헤드라인M" panose="02030600000101010101" pitchFamily="18" charset="-127"/>
              </a:rPr>
              <a:t>회원가입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헤드라인M" panose="02030600000101010101" pitchFamily="18" charset="-127"/>
              </a:rPr>
              <a:t> </a:t>
            </a:r>
            <a:r>
              <a:rPr lang="ko-KR" altLang="en-US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헤드라인M" panose="02030600000101010101" pitchFamily="18" charset="-127"/>
              </a:rPr>
              <a:t>매뉴얼</a:t>
            </a:r>
            <a:endParaRPr lang="ko-KR" altLang="en-US" b="1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" name="이등변 삼각형 146"/>
          <p:cNvSpPr/>
          <p:nvPr/>
        </p:nvSpPr>
        <p:spPr>
          <a:xfrm flipH="1" flipV="1">
            <a:off x="-10466" y="3848"/>
            <a:ext cx="12197251" cy="1261078"/>
          </a:xfrm>
          <a:custGeom>
            <a:avLst/>
            <a:gdLst>
              <a:gd name="connsiteX0" fmla="*/ 0 w 9146442"/>
              <a:gd name="connsiteY0" fmla="*/ 1708306 h 1708306"/>
              <a:gd name="connsiteX1" fmla="*/ 9125863 w 9146442"/>
              <a:gd name="connsiteY1" fmla="*/ 0 h 1708306"/>
              <a:gd name="connsiteX2" fmla="*/ 9146442 w 9146442"/>
              <a:gd name="connsiteY2" fmla="*/ 1708306 h 1708306"/>
              <a:gd name="connsiteX3" fmla="*/ 0 w 9146442"/>
              <a:gd name="connsiteY3" fmla="*/ 1708306 h 1708306"/>
              <a:gd name="connsiteX0" fmla="*/ 0 w 9139298"/>
              <a:gd name="connsiteY0" fmla="*/ 1708306 h 1713068"/>
              <a:gd name="connsiteX1" fmla="*/ 9125863 w 9139298"/>
              <a:gd name="connsiteY1" fmla="*/ 0 h 1713068"/>
              <a:gd name="connsiteX2" fmla="*/ 9139298 w 9139298"/>
              <a:gd name="connsiteY2" fmla="*/ 1713068 h 1713068"/>
              <a:gd name="connsiteX3" fmla="*/ 0 w 9139298"/>
              <a:gd name="connsiteY3" fmla="*/ 1708306 h 1713068"/>
              <a:gd name="connsiteX0" fmla="*/ 0 w 9140150"/>
              <a:gd name="connsiteY0" fmla="*/ 1708306 h 1713068"/>
              <a:gd name="connsiteX1" fmla="*/ 9140150 w 9140150"/>
              <a:gd name="connsiteY1" fmla="*/ 0 h 1713068"/>
              <a:gd name="connsiteX2" fmla="*/ 9139298 w 9140150"/>
              <a:gd name="connsiteY2" fmla="*/ 1713068 h 1713068"/>
              <a:gd name="connsiteX3" fmla="*/ 0 w 9140150"/>
              <a:gd name="connsiteY3" fmla="*/ 1708306 h 171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0150" h="1713068">
                <a:moveTo>
                  <a:pt x="0" y="1708306"/>
                </a:moveTo>
                <a:lnTo>
                  <a:pt x="9140150" y="0"/>
                </a:lnTo>
                <a:lnTo>
                  <a:pt x="9139298" y="1713068"/>
                </a:lnTo>
                <a:lnTo>
                  <a:pt x="0" y="170830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89DBC8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0" y="-5"/>
            <a:ext cx="12192000" cy="1000130"/>
            <a:chOff x="0" y="-5"/>
            <a:chExt cx="9146442" cy="1000130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0" y="1000125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그룹 11"/>
            <p:cNvGrpSpPr/>
            <p:nvPr/>
          </p:nvGrpSpPr>
          <p:grpSpPr>
            <a:xfrm flipV="1">
              <a:off x="0" y="-5"/>
              <a:ext cx="9146442" cy="998088"/>
              <a:chOff x="-2442" y="4422642"/>
              <a:chExt cx="9146442" cy="2435369"/>
            </a:xfrm>
          </p:grpSpPr>
          <p:sp>
            <p:nvSpPr>
              <p:cNvPr id="18" name="이등변 삼각형 52"/>
              <p:cNvSpPr/>
              <p:nvPr/>
            </p:nvSpPr>
            <p:spPr>
              <a:xfrm>
                <a:off x="1774808" y="4422642"/>
                <a:ext cx="6513195" cy="2435369"/>
              </a:xfrm>
              <a:custGeom>
                <a:avLst/>
                <a:gdLst>
                  <a:gd name="connsiteX0" fmla="*/ 0 w 9146442"/>
                  <a:gd name="connsiteY0" fmla="*/ 714375 h 714375"/>
                  <a:gd name="connsiteX1" fmla="*/ 9125863 w 9146442"/>
                  <a:gd name="connsiteY1" fmla="*/ 0 h 714375"/>
                  <a:gd name="connsiteX2" fmla="*/ 9146442 w 9146442"/>
                  <a:gd name="connsiteY2" fmla="*/ 714375 h 714375"/>
                  <a:gd name="connsiteX3" fmla="*/ 0 w 9146442"/>
                  <a:gd name="connsiteY3" fmla="*/ 714375 h 714375"/>
                  <a:gd name="connsiteX0" fmla="*/ 0 w 9146442"/>
                  <a:gd name="connsiteY0" fmla="*/ 714375 h 714375"/>
                  <a:gd name="connsiteX1" fmla="*/ 9144913 w 9146442"/>
                  <a:gd name="connsiteY1" fmla="*/ 0 h 714375"/>
                  <a:gd name="connsiteX2" fmla="*/ 9146442 w 9146442"/>
                  <a:gd name="connsiteY2" fmla="*/ 714375 h 714375"/>
                  <a:gd name="connsiteX3" fmla="*/ 0 w 9146442"/>
                  <a:gd name="connsiteY3" fmla="*/ 714375 h 714375"/>
                  <a:gd name="connsiteX0" fmla="*/ 0 w 9151632"/>
                  <a:gd name="connsiteY0" fmla="*/ 714375 h 714375"/>
                  <a:gd name="connsiteX1" fmla="*/ 9151604 w 9151632"/>
                  <a:gd name="connsiteY1" fmla="*/ 0 h 714375"/>
                  <a:gd name="connsiteX2" fmla="*/ 9146442 w 9151632"/>
                  <a:gd name="connsiteY2" fmla="*/ 714375 h 714375"/>
                  <a:gd name="connsiteX3" fmla="*/ 0 w 9151632"/>
                  <a:gd name="connsiteY3" fmla="*/ 714375 h 714375"/>
                  <a:gd name="connsiteX0" fmla="*/ 0 w 9151633"/>
                  <a:gd name="connsiteY0" fmla="*/ 709298 h 709298"/>
                  <a:gd name="connsiteX1" fmla="*/ 9151604 w 9151633"/>
                  <a:gd name="connsiteY1" fmla="*/ 0 h 709298"/>
                  <a:gd name="connsiteX2" fmla="*/ 9146442 w 9151633"/>
                  <a:gd name="connsiteY2" fmla="*/ 709298 h 709298"/>
                  <a:gd name="connsiteX3" fmla="*/ 0 w 9151633"/>
                  <a:gd name="connsiteY3" fmla="*/ 709298 h 70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51633" h="709298">
                    <a:moveTo>
                      <a:pt x="0" y="709298"/>
                    </a:moveTo>
                    <a:lnTo>
                      <a:pt x="9151604" y="0"/>
                    </a:lnTo>
                    <a:cubicBezTo>
                      <a:pt x="9152114" y="238125"/>
                      <a:pt x="9145932" y="471173"/>
                      <a:pt x="9146442" y="709298"/>
                    </a:cubicBezTo>
                    <a:lnTo>
                      <a:pt x="0" y="70929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이등변 삼각형 18"/>
              <p:cNvSpPr/>
              <p:nvPr/>
            </p:nvSpPr>
            <p:spPr>
              <a:xfrm rot="10800000" flipV="1">
                <a:off x="-2442" y="6065623"/>
                <a:ext cx="9146442" cy="792379"/>
              </a:xfrm>
              <a:prstGeom prst="triangle">
                <a:avLst>
                  <a:gd name="adj" fmla="val 10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이등변 삼각형 19"/>
              <p:cNvSpPr/>
              <p:nvPr/>
            </p:nvSpPr>
            <p:spPr>
              <a:xfrm rot="10800000" flipV="1">
                <a:off x="-2442" y="6141440"/>
                <a:ext cx="5643684" cy="716562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25000">
                    <a:schemeClr val="accent5"/>
                  </a:gs>
                  <a:gs pos="0">
                    <a:schemeClr val="accent5"/>
                  </a:gs>
                  <a:gs pos="78900">
                    <a:srgbClr val="29878A"/>
                  </a:gs>
                  <a:gs pos="50000">
                    <a:schemeClr val="accent5"/>
                  </a:gs>
                  <a:gs pos="100000">
                    <a:schemeClr val="accent5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8281557" y="-3"/>
              <a:ext cx="857250" cy="10001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8420353" y="235778"/>
              <a:ext cx="593950" cy="7311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36000" bIns="0" anchor="ctr">
              <a:noAutofit/>
            </a:bodyPr>
            <a:lstStyle/>
            <a:p>
              <a: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ko-KR" sz="105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28600" dist="38100" dir="2700000" algn="tl" rotWithShape="0">
                    <a:schemeClr val="accent1">
                      <a:lumMod val="50000"/>
                      <a:alpha val="65000"/>
                    </a:schemeClr>
                  </a:outerShdw>
                </a:effectLst>
                <a:latin typeface="+mj-lt"/>
                <a:ea typeface="KoPub돋움체 Bold" panose="02020603020101020101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24691" y="170601"/>
              <a:ext cx="13858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0" i="0" u="none" strike="noStrike" kern="0" cap="none" normalizeH="0" baseline="0" noProof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D694A"/>
                </a:solidFill>
                <a:effectLst/>
                <a:uLnTx/>
                <a:uFillTx/>
                <a:latin typeface="+mj-lt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23" name="직사각형 22"/>
          <p:cNvSpPr/>
          <p:nvPr/>
        </p:nvSpPr>
        <p:spPr>
          <a:xfrm>
            <a:off x="11119365" y="340553"/>
            <a:ext cx="791722" cy="7311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36000" bIns="0" anchor="ctr">
            <a:noAutofit/>
          </a:bodyPr>
          <a:lstStyle/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50" b="1" kern="0" spc="-1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228600" dist="38100" dir="2700000" algn="tl" rotWithShape="0">
                  <a:schemeClr val="accent1">
                    <a:lumMod val="50000"/>
                    <a:alpha val="65000"/>
                  </a:schemeClr>
                </a:outerShdw>
              </a:effectLst>
              <a:latin typeface="+mj-lt"/>
              <a:ea typeface="KoPub돋움체 Bold" panose="0202060302010102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42788" y="5860370"/>
            <a:ext cx="6565314" cy="320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5000"/>
              </a:lnSpc>
              <a:spcAft>
                <a:spcPts val="750"/>
              </a:spcAft>
            </a:pPr>
            <a:r>
              <a:rPr lang="ko-KR" altLang="en-US" sz="1400" b="1" kern="0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Pub돋움체 Light" panose="02020603020101020101" pitchFamily="18" charset="-127"/>
              </a:rPr>
              <a:t>    ★ </a:t>
            </a:r>
            <a:r>
              <a:rPr lang="ko-KR" altLang="en-US" sz="1400" b="1" kern="0" spc="-8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Pub돋움체 Light" panose="02020603020101020101" pitchFamily="18" charset="-127"/>
              </a:rPr>
              <a:t>아이핀</a:t>
            </a:r>
            <a:r>
              <a:rPr lang="ko-KR" altLang="en-US" sz="1400" b="1" kern="0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Pub돋움체 Light" panose="02020603020101020101" pitchFamily="18" charset="-127"/>
              </a:rPr>
              <a:t> </a:t>
            </a:r>
            <a:r>
              <a:rPr lang="en-US" altLang="ko-KR" sz="1400" b="1" kern="0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Pub돋움체 Light" panose="02020603020101020101" pitchFamily="18" charset="-127"/>
              </a:rPr>
              <a:t>or </a:t>
            </a:r>
            <a:r>
              <a:rPr lang="ko-KR" altLang="en-US" sz="1400" b="1" kern="0" spc="-8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Pub돋움체 Light" panose="02020603020101020101" pitchFamily="18" charset="-127"/>
              </a:rPr>
              <a:t>휴대폰번호</a:t>
            </a:r>
            <a:r>
              <a:rPr lang="en-US" altLang="ko-KR" sz="1400" b="1" kern="0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Pub돋움체 Light" panose="02020603020101020101" pitchFamily="18" charset="-127"/>
              </a:rPr>
              <a:t>(</a:t>
            </a:r>
            <a:r>
              <a:rPr lang="ko-KR" altLang="en-US" sz="1400" b="1" kern="0" spc="-8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Pub돋움체 Light" panose="02020603020101020101" pitchFamily="18" charset="-127"/>
              </a:rPr>
              <a:t>한국</a:t>
            </a:r>
            <a:r>
              <a:rPr lang="en-US" altLang="ko-KR" sz="1400" b="1" kern="0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Pub돋움체 Light" panose="02020603020101020101" pitchFamily="18" charset="-127"/>
              </a:rPr>
              <a:t>)</a:t>
            </a:r>
            <a:r>
              <a:rPr lang="ko-KR" altLang="en-US" sz="1400" b="1" kern="0" spc="-8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Pub돋움체 Light" panose="02020603020101020101" pitchFamily="18" charset="-127"/>
              </a:rPr>
              <a:t>이 없는 공학인 대상</a:t>
            </a:r>
            <a:endParaRPr lang="en-US" altLang="ko-KR" sz="1400" b="1" kern="0" spc="-8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KoPub돋움체 Light" panose="0202060302010102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436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85741"/>
            <a:ext cx="9768654" cy="503259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1039128" y="-3"/>
            <a:ext cx="1142695" cy="10001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이등변 삼각형 52"/>
          <p:cNvSpPr/>
          <p:nvPr/>
        </p:nvSpPr>
        <p:spPr>
          <a:xfrm flipV="1">
            <a:off x="2369034" y="-8"/>
            <a:ext cx="8681941" cy="998089"/>
          </a:xfrm>
          <a:custGeom>
            <a:avLst/>
            <a:gdLst>
              <a:gd name="connsiteX0" fmla="*/ 0 w 9146442"/>
              <a:gd name="connsiteY0" fmla="*/ 714375 h 714375"/>
              <a:gd name="connsiteX1" fmla="*/ 912586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46442"/>
              <a:gd name="connsiteY0" fmla="*/ 714375 h 714375"/>
              <a:gd name="connsiteX1" fmla="*/ 914491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51632"/>
              <a:gd name="connsiteY0" fmla="*/ 714375 h 714375"/>
              <a:gd name="connsiteX1" fmla="*/ 9151604 w 9151632"/>
              <a:gd name="connsiteY1" fmla="*/ 0 h 714375"/>
              <a:gd name="connsiteX2" fmla="*/ 9146442 w 9151632"/>
              <a:gd name="connsiteY2" fmla="*/ 714375 h 714375"/>
              <a:gd name="connsiteX3" fmla="*/ 0 w 9151632"/>
              <a:gd name="connsiteY3" fmla="*/ 714375 h 714375"/>
              <a:gd name="connsiteX0" fmla="*/ 0 w 9151633"/>
              <a:gd name="connsiteY0" fmla="*/ 709298 h 709298"/>
              <a:gd name="connsiteX1" fmla="*/ 9151604 w 9151633"/>
              <a:gd name="connsiteY1" fmla="*/ 0 h 709298"/>
              <a:gd name="connsiteX2" fmla="*/ 9146442 w 9151633"/>
              <a:gd name="connsiteY2" fmla="*/ 709298 h 709298"/>
              <a:gd name="connsiteX3" fmla="*/ 0 w 9151633"/>
              <a:gd name="connsiteY3" fmla="*/ 709298 h 7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1633" h="709298">
                <a:moveTo>
                  <a:pt x="0" y="709298"/>
                </a:moveTo>
                <a:lnTo>
                  <a:pt x="9151604" y="0"/>
                </a:lnTo>
                <a:cubicBezTo>
                  <a:pt x="9152114" y="238125"/>
                  <a:pt x="9145932" y="471173"/>
                  <a:pt x="9146442" y="709298"/>
                </a:cubicBezTo>
                <a:lnTo>
                  <a:pt x="0" y="7092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이등변 삼각형 10"/>
          <p:cNvSpPr/>
          <p:nvPr/>
        </p:nvSpPr>
        <p:spPr>
          <a:xfrm rot="10800000">
            <a:off x="0" y="-4"/>
            <a:ext cx="12192000" cy="324741"/>
          </a:xfrm>
          <a:prstGeom prst="triangle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39444" y="502609"/>
            <a:ext cx="4398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‘New’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클릭한 뒤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확인 클릭</a:t>
            </a:r>
            <a:endParaRPr lang="ko-KR" altLang="en-US" sz="28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78795" y="265071"/>
            <a:ext cx="1895071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altLang="ko-KR" sz="14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1-7. </a:t>
            </a:r>
            <a:r>
              <a:rPr lang="ko-KR" altLang="en-US" sz="14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중복가입 확인하기</a:t>
            </a:r>
            <a:endParaRPr lang="ko-KR" altLang="en-US" sz="14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1224140" y="235778"/>
            <a:ext cx="791722" cy="7311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36000" bIns="0" anchor="ctr">
            <a:noAutofit/>
          </a:bodyPr>
          <a:lstStyle/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50" b="1" kern="0" spc="-1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28600" dist="38100" dir="2700000" algn="tl" rotWithShape="0">
                    <a:schemeClr val="accent1">
                      <a:lumMod val="50000"/>
                      <a:alpha val="65000"/>
                    </a:schemeClr>
                  </a:outerShdw>
                </a:effectLst>
                <a:latin typeface="+mj-lt"/>
                <a:ea typeface="KoPub돋움체 Bold" panose="02020603020101020101" pitchFamily="18" charset="-127"/>
              </a:rPr>
              <a:t>과학기술인등록번호</a:t>
            </a:r>
            <a:endParaRPr lang="en-US" altLang="ko-KR" sz="1050" b="1" kern="0" spc="-1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228600" dist="38100" dir="2700000" algn="tl" rotWithShape="0">
                  <a:schemeClr val="accent1">
                    <a:lumMod val="50000"/>
                    <a:alpha val="65000"/>
                  </a:schemeClr>
                </a:outerShdw>
              </a:effectLst>
              <a:latin typeface="+mj-lt"/>
              <a:ea typeface="KoPub돋움체 Bold" panose="02020603020101020101" pitchFamily="18" charset="-127"/>
            </a:endParaRPr>
          </a:p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5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28600" dist="38100" dir="2700000" algn="tl" rotWithShape="0">
                    <a:schemeClr val="accent1">
                      <a:lumMod val="50000"/>
                      <a:alpha val="65000"/>
                    </a:schemeClr>
                  </a:outerShdw>
                </a:effectLst>
                <a:latin typeface="+mj-lt"/>
                <a:ea typeface="KoPub돋움체 Bold" panose="02020603020101020101" pitchFamily="18" charset="-127"/>
              </a:rPr>
              <a:t>발급하기</a:t>
            </a:r>
            <a:endParaRPr lang="ko-KR" altLang="en-US" sz="105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228600" dist="38100" dir="2700000" algn="tl" rotWithShape="0">
                  <a:schemeClr val="accent1">
                    <a:lumMod val="50000"/>
                    <a:alpha val="65000"/>
                  </a:schemeClr>
                </a:outerShdw>
              </a:effectLst>
              <a:latin typeface="+mj-lt"/>
              <a:ea typeface="KoPub돋움체 Bold" panose="0202060302010102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629012" y="4486275"/>
            <a:ext cx="912324" cy="4203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270789" y="4847418"/>
            <a:ext cx="675504" cy="3177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6307736" y="4181973"/>
            <a:ext cx="321276" cy="3043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3</a:t>
            </a:r>
            <a:endParaRPr lang="ko-KR" altLang="en-US" dirty="0">
              <a:latin typeface="+mj-lt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7961695" y="4558731"/>
            <a:ext cx="321276" cy="3043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2</a:t>
            </a:r>
            <a:endParaRPr lang="ko-KR" altLang="en-US" dirty="0">
              <a:latin typeface="+mj-lt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9067066" y="4792842"/>
            <a:ext cx="1171599" cy="4268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547857" y="5799585"/>
            <a:ext cx="10286214" cy="1008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5000"/>
              </a:lnSpc>
              <a:spcAft>
                <a:spcPts val="750"/>
              </a:spcAft>
            </a:pP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☞     </a:t>
            </a:r>
            <a:r>
              <a:rPr lang="ko-KR" altLang="en-US" sz="16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기존회원가입 여부 확인하기 위한 과정으로</a:t>
            </a: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중복가입 이력이 없을 시</a:t>
            </a:r>
            <a:r>
              <a:rPr lang="en-US" altLang="ko-KR" sz="16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    New </a:t>
            </a:r>
            <a:r>
              <a:rPr lang="ko-KR" altLang="en-US" sz="16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클릭</a:t>
            </a:r>
            <a:endParaRPr lang="en-US" altLang="ko-KR" sz="1600" b="1" kern="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  <a:p>
            <a:pPr defTabSz="685800">
              <a:lnSpc>
                <a:spcPct val="115000"/>
              </a:lnSpc>
              <a:spcAft>
                <a:spcPts val="750"/>
              </a:spcAft>
            </a:pPr>
            <a:r>
              <a:rPr lang="en-US" altLang="ko-KR" sz="16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+mj-lt"/>
                <a:ea typeface="KoPub돋움체 Bold" panose="02020603020101020101" pitchFamily="18" charset="-127"/>
              </a:rPr>
              <a:t/>
            </a:r>
            <a:br>
              <a:rPr lang="en-US" altLang="ko-KR" sz="16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+mj-lt"/>
                <a:ea typeface="KoPub돋움체 Bold" panose="02020603020101020101" pitchFamily="18" charset="-127"/>
              </a:rPr>
            </a:br>
            <a:r>
              <a:rPr lang="en-US" altLang="ko-KR" sz="1400" b="1" kern="0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Pub돋움체 Light" panose="02020603020101020101" pitchFamily="18" charset="-127"/>
              </a:rPr>
              <a:t>      </a:t>
            </a:r>
            <a:endParaRPr lang="ko-KR" altLang="ko-KR" sz="1600" b="1" kern="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DF2D57"/>
              </a:solidFill>
              <a:latin typeface="+mj-lt"/>
              <a:ea typeface="KoPub돋움체 Bold" panose="02020603020101020101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8906428" y="4475031"/>
            <a:ext cx="321276" cy="26837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1</a:t>
            </a:r>
            <a:endParaRPr lang="ko-KR" altLang="en-US" dirty="0">
              <a:latin typeface="+mj-lt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1935923" y="5913504"/>
            <a:ext cx="228852" cy="1759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1</a:t>
            </a:r>
            <a:endParaRPr lang="ko-KR" altLang="en-US" dirty="0">
              <a:latin typeface="+mj-lt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8599999" y="5810971"/>
            <a:ext cx="321276" cy="3043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2</a:t>
            </a:r>
            <a:endParaRPr lang="ko-KR" altLang="en-US" dirty="0">
              <a:latin typeface="+mj-lt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6605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72" y="1114425"/>
            <a:ext cx="6935755" cy="554355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1048653" y="-3"/>
            <a:ext cx="1142695" cy="10001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이등변 삼각형 52"/>
          <p:cNvSpPr/>
          <p:nvPr/>
        </p:nvSpPr>
        <p:spPr>
          <a:xfrm flipV="1">
            <a:off x="2369034" y="-8"/>
            <a:ext cx="8681941" cy="998089"/>
          </a:xfrm>
          <a:custGeom>
            <a:avLst/>
            <a:gdLst>
              <a:gd name="connsiteX0" fmla="*/ 0 w 9146442"/>
              <a:gd name="connsiteY0" fmla="*/ 714375 h 714375"/>
              <a:gd name="connsiteX1" fmla="*/ 912586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46442"/>
              <a:gd name="connsiteY0" fmla="*/ 714375 h 714375"/>
              <a:gd name="connsiteX1" fmla="*/ 914491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51632"/>
              <a:gd name="connsiteY0" fmla="*/ 714375 h 714375"/>
              <a:gd name="connsiteX1" fmla="*/ 9151604 w 9151632"/>
              <a:gd name="connsiteY1" fmla="*/ 0 h 714375"/>
              <a:gd name="connsiteX2" fmla="*/ 9146442 w 9151632"/>
              <a:gd name="connsiteY2" fmla="*/ 714375 h 714375"/>
              <a:gd name="connsiteX3" fmla="*/ 0 w 9151632"/>
              <a:gd name="connsiteY3" fmla="*/ 714375 h 714375"/>
              <a:gd name="connsiteX0" fmla="*/ 0 w 9151633"/>
              <a:gd name="connsiteY0" fmla="*/ 709298 h 709298"/>
              <a:gd name="connsiteX1" fmla="*/ 9151604 w 9151633"/>
              <a:gd name="connsiteY1" fmla="*/ 0 h 709298"/>
              <a:gd name="connsiteX2" fmla="*/ 9146442 w 9151633"/>
              <a:gd name="connsiteY2" fmla="*/ 709298 h 709298"/>
              <a:gd name="connsiteX3" fmla="*/ 0 w 9151633"/>
              <a:gd name="connsiteY3" fmla="*/ 709298 h 7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1633" h="709298">
                <a:moveTo>
                  <a:pt x="0" y="709298"/>
                </a:moveTo>
                <a:lnTo>
                  <a:pt x="9151604" y="0"/>
                </a:lnTo>
                <a:cubicBezTo>
                  <a:pt x="9152114" y="238125"/>
                  <a:pt x="9145932" y="471173"/>
                  <a:pt x="9146442" y="709298"/>
                </a:cubicBezTo>
                <a:lnTo>
                  <a:pt x="0" y="7092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이등변 삼각형 10"/>
          <p:cNvSpPr/>
          <p:nvPr/>
        </p:nvSpPr>
        <p:spPr>
          <a:xfrm rot="10800000">
            <a:off x="0" y="-4"/>
            <a:ext cx="12192000" cy="324741"/>
          </a:xfrm>
          <a:prstGeom prst="triangle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93768" y="577838"/>
            <a:ext cx="7882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ko-KR" altLang="en-US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회원가입을 위해 해당내용을 기입하고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, Okay 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클릭</a:t>
            </a:r>
            <a:endParaRPr lang="ko-KR" altLang="en-US" sz="28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78795" y="265071"/>
            <a:ext cx="2494594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altLang="ko-KR" sz="14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1-8 . </a:t>
            </a:r>
            <a:r>
              <a:rPr lang="ko-KR" altLang="en-US" sz="14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회원가입을 위한 내용입력</a:t>
            </a:r>
            <a:endParaRPr lang="ko-KR" altLang="en-US" sz="14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1128890" y="235778"/>
            <a:ext cx="791722" cy="7311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36000" bIns="0" anchor="ctr">
            <a:noAutofit/>
          </a:bodyPr>
          <a:lstStyle/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50" b="1" kern="0" spc="-1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28600" dist="38100" dir="2700000" algn="tl" rotWithShape="0">
                    <a:schemeClr val="accent1">
                      <a:lumMod val="50000"/>
                      <a:alpha val="65000"/>
                    </a:schemeClr>
                  </a:outerShdw>
                </a:effectLst>
                <a:latin typeface="+mj-lt"/>
                <a:ea typeface="KoPub돋움체 Bold" panose="02020603020101020101" pitchFamily="18" charset="-127"/>
              </a:rPr>
              <a:t>과학기술인등록번호</a:t>
            </a:r>
            <a:endParaRPr lang="en-US" altLang="ko-KR" sz="1050" b="1" kern="0" spc="-1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228600" dist="38100" dir="2700000" algn="tl" rotWithShape="0">
                  <a:schemeClr val="accent1">
                    <a:lumMod val="50000"/>
                    <a:alpha val="65000"/>
                  </a:schemeClr>
                </a:outerShdw>
              </a:effectLst>
              <a:latin typeface="+mj-lt"/>
              <a:ea typeface="KoPub돋움체 Bold" panose="02020603020101020101" pitchFamily="18" charset="-127"/>
            </a:endParaRPr>
          </a:p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5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28600" dist="38100" dir="2700000" algn="tl" rotWithShape="0">
                    <a:schemeClr val="accent1">
                      <a:lumMod val="50000"/>
                      <a:alpha val="65000"/>
                    </a:schemeClr>
                  </a:outerShdw>
                </a:effectLst>
                <a:latin typeface="+mj-lt"/>
                <a:ea typeface="KoPub돋움체 Bold" panose="02020603020101020101" pitchFamily="18" charset="-127"/>
              </a:rPr>
              <a:t>발급하기</a:t>
            </a:r>
            <a:endParaRPr lang="ko-KR" altLang="en-US" sz="105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228600" dist="38100" dir="2700000" algn="tl" rotWithShape="0">
                  <a:schemeClr val="accent1">
                    <a:lumMod val="50000"/>
                    <a:alpha val="65000"/>
                  </a:schemeClr>
                </a:outerShdw>
              </a:effectLst>
              <a:latin typeface="+mj-lt"/>
              <a:ea typeface="KoPub돋움체 Bold" panose="0202060302010102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269529" y="1538588"/>
            <a:ext cx="5874472" cy="4309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586677" y="6341127"/>
            <a:ext cx="524372" cy="2921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8297200" y="6045063"/>
            <a:ext cx="321276" cy="3043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+mj-lt"/>
              </a:rPr>
              <a:t>2</a:t>
            </a:r>
            <a:endParaRPr lang="ko-KR" altLang="en-US" dirty="0">
              <a:latin typeface="+mj-lt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2960908" y="1261616"/>
            <a:ext cx="321276" cy="3043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1</a:t>
            </a:r>
            <a:endParaRPr lang="ko-KR" altLang="en-US" dirty="0">
              <a:latin typeface="+mj-lt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6342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1048653" y="-3"/>
            <a:ext cx="1142695" cy="10001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이등변 삼각형 52"/>
          <p:cNvSpPr/>
          <p:nvPr/>
        </p:nvSpPr>
        <p:spPr>
          <a:xfrm flipV="1">
            <a:off x="2369034" y="-8"/>
            <a:ext cx="8681941" cy="998089"/>
          </a:xfrm>
          <a:custGeom>
            <a:avLst/>
            <a:gdLst>
              <a:gd name="connsiteX0" fmla="*/ 0 w 9146442"/>
              <a:gd name="connsiteY0" fmla="*/ 714375 h 714375"/>
              <a:gd name="connsiteX1" fmla="*/ 912586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46442"/>
              <a:gd name="connsiteY0" fmla="*/ 714375 h 714375"/>
              <a:gd name="connsiteX1" fmla="*/ 914491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51632"/>
              <a:gd name="connsiteY0" fmla="*/ 714375 h 714375"/>
              <a:gd name="connsiteX1" fmla="*/ 9151604 w 9151632"/>
              <a:gd name="connsiteY1" fmla="*/ 0 h 714375"/>
              <a:gd name="connsiteX2" fmla="*/ 9146442 w 9151632"/>
              <a:gd name="connsiteY2" fmla="*/ 714375 h 714375"/>
              <a:gd name="connsiteX3" fmla="*/ 0 w 9151632"/>
              <a:gd name="connsiteY3" fmla="*/ 714375 h 714375"/>
              <a:gd name="connsiteX0" fmla="*/ 0 w 9151633"/>
              <a:gd name="connsiteY0" fmla="*/ 709298 h 709298"/>
              <a:gd name="connsiteX1" fmla="*/ 9151604 w 9151633"/>
              <a:gd name="connsiteY1" fmla="*/ 0 h 709298"/>
              <a:gd name="connsiteX2" fmla="*/ 9146442 w 9151633"/>
              <a:gd name="connsiteY2" fmla="*/ 709298 h 709298"/>
              <a:gd name="connsiteX3" fmla="*/ 0 w 9151633"/>
              <a:gd name="connsiteY3" fmla="*/ 709298 h 7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1633" h="709298">
                <a:moveTo>
                  <a:pt x="0" y="709298"/>
                </a:moveTo>
                <a:lnTo>
                  <a:pt x="9151604" y="0"/>
                </a:lnTo>
                <a:cubicBezTo>
                  <a:pt x="9152114" y="238125"/>
                  <a:pt x="9145932" y="471173"/>
                  <a:pt x="9146442" y="709298"/>
                </a:cubicBezTo>
                <a:lnTo>
                  <a:pt x="0" y="7092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이등변 삼각형 10"/>
          <p:cNvSpPr/>
          <p:nvPr/>
        </p:nvSpPr>
        <p:spPr>
          <a:xfrm rot="10800000">
            <a:off x="0" y="-4"/>
            <a:ext cx="12192000" cy="324741"/>
          </a:xfrm>
          <a:prstGeom prst="triangle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93768" y="577838"/>
            <a:ext cx="64892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ko-KR" altLang="en-US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회원가입 시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제출한 개인 이메일 주소로 </a:t>
            </a:r>
            <a:endParaRPr lang="en-US" altLang="ko-KR" sz="2800" b="1" kern="0" spc="-1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  <a:p>
            <a:pPr defTabSz="914400">
              <a:defRPr/>
            </a:pP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과학기술인등록번호 최종 발급</a:t>
            </a:r>
            <a:endParaRPr lang="ko-KR" altLang="en-US" sz="28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78795" y="265071"/>
            <a:ext cx="2828018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altLang="ko-KR" sz="14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1-9 . </a:t>
            </a:r>
            <a:r>
              <a:rPr lang="ko-KR" altLang="en-US" sz="14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과학기술인등록번호 발급 확인</a:t>
            </a:r>
            <a:endParaRPr lang="ko-KR" altLang="en-US" sz="14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1128890" y="235778"/>
            <a:ext cx="791722" cy="7311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36000" bIns="0" anchor="ctr">
            <a:noAutofit/>
          </a:bodyPr>
          <a:lstStyle/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50" b="1" kern="0" spc="-1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28600" dist="38100" dir="2700000" algn="tl" rotWithShape="0">
                    <a:schemeClr val="accent1">
                      <a:lumMod val="50000"/>
                      <a:alpha val="65000"/>
                    </a:schemeClr>
                  </a:outerShdw>
                </a:effectLst>
                <a:latin typeface="+mj-lt"/>
                <a:ea typeface="KoPub돋움체 Bold" panose="02020603020101020101" pitchFamily="18" charset="-127"/>
              </a:rPr>
              <a:t>과학기술인등록번호</a:t>
            </a:r>
            <a:endParaRPr lang="en-US" altLang="ko-KR" sz="1050" b="1" kern="0" spc="-1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228600" dist="38100" dir="2700000" algn="tl" rotWithShape="0">
                  <a:schemeClr val="accent1">
                    <a:lumMod val="50000"/>
                    <a:alpha val="65000"/>
                  </a:schemeClr>
                </a:outerShdw>
              </a:effectLst>
              <a:latin typeface="+mj-lt"/>
              <a:ea typeface="KoPub돋움체 Bold" panose="02020603020101020101" pitchFamily="18" charset="-127"/>
            </a:endParaRPr>
          </a:p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5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28600" dist="38100" dir="2700000" algn="tl" rotWithShape="0">
                    <a:schemeClr val="accent1">
                      <a:lumMod val="50000"/>
                      <a:alpha val="65000"/>
                    </a:schemeClr>
                  </a:outerShdw>
                </a:effectLst>
                <a:latin typeface="+mj-lt"/>
                <a:ea typeface="KoPub돋움체 Bold" panose="02020603020101020101" pitchFamily="18" charset="-127"/>
              </a:rPr>
              <a:t>발급하기</a:t>
            </a:r>
            <a:endParaRPr lang="ko-KR" altLang="en-US" sz="105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228600" dist="38100" dir="2700000" algn="tl" rotWithShape="0">
                  <a:schemeClr val="accent1">
                    <a:lumMod val="50000"/>
                    <a:alpha val="65000"/>
                  </a:schemeClr>
                </a:outerShdw>
              </a:effectLst>
              <a:latin typeface="+mj-lt"/>
              <a:ea typeface="KoPub돋움체 Bold" panose="0202060302010102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329238" y="3363402"/>
            <a:ext cx="1494846" cy="3419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387255" y="2272849"/>
            <a:ext cx="5652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Sub : NTIS issued your Korean Researcher Number.</a:t>
            </a:r>
          </a:p>
          <a:p>
            <a:endParaRPr lang="en-US" altLang="ko-KR" dirty="0"/>
          </a:p>
          <a:p>
            <a:r>
              <a:rPr lang="en-US" altLang="ko-KR" dirty="0" smtClean="0"/>
              <a:t>Dear OOO</a:t>
            </a:r>
          </a:p>
          <a:p>
            <a:endParaRPr lang="en-US" altLang="ko-KR" dirty="0"/>
          </a:p>
          <a:p>
            <a:r>
              <a:rPr lang="en-US" altLang="ko-KR" dirty="0" smtClean="0"/>
              <a:t>Your Researcher Number is OOOOOOOO.</a:t>
            </a:r>
          </a:p>
          <a:p>
            <a:r>
              <a:rPr lang="en-US" altLang="ko-KR" dirty="0" smtClean="0"/>
              <a:t>Please tell your co-worker, who deals with the participants of your project funded by Korea Government~</a:t>
            </a:r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6052742" y="3095023"/>
            <a:ext cx="321276" cy="26837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1</a:t>
            </a:r>
            <a:endParaRPr lang="ko-KR" altLang="en-US" dirty="0">
              <a:latin typeface="+mj-lt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154527" y="4669713"/>
            <a:ext cx="11369561" cy="349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5000"/>
              </a:lnSpc>
              <a:spcAft>
                <a:spcPts val="750"/>
              </a:spcAft>
            </a:pPr>
            <a:r>
              <a:rPr lang="en-US" altLang="ko-KR" sz="16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☞</a:t>
            </a: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     </a:t>
            </a:r>
            <a:r>
              <a:rPr lang="ko-KR" altLang="en-US" sz="16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발급된 과학기술인등록번호를 이용하여 회원가입</a:t>
            </a:r>
            <a:endParaRPr lang="en-US" altLang="ko-KR" sz="1600" b="1" kern="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3517542" y="4727235"/>
            <a:ext cx="246947" cy="24751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1</a:t>
            </a:r>
            <a:endParaRPr lang="ko-KR" altLang="en-US" dirty="0">
              <a:latin typeface="+mj-lt"/>
            </a:endParaRPr>
          </a:p>
        </p:txBody>
      </p:sp>
      <p:sp>
        <p:nvSpPr>
          <p:cNvPr id="16" name="아래쪽 화살표 15"/>
          <p:cNvSpPr/>
          <p:nvPr/>
        </p:nvSpPr>
        <p:spPr>
          <a:xfrm rot="14695223">
            <a:off x="8268922" y="2367686"/>
            <a:ext cx="456924" cy="1454675"/>
          </a:xfrm>
          <a:prstGeom prst="downArrow">
            <a:avLst>
              <a:gd name="adj1" fmla="val 43173"/>
              <a:gd name="adj2" fmla="val 43663"/>
            </a:avLst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80000">
                <a:srgbClr val="00206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178822" y="1686137"/>
            <a:ext cx="2869035" cy="897622"/>
            <a:chOff x="19638339" y="-4493430"/>
            <a:chExt cx="6556716" cy="2219485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" t="32443" r="23077" b="39696"/>
            <a:stretch/>
          </p:blipFill>
          <p:spPr>
            <a:xfrm>
              <a:off x="19638339" y="-4493430"/>
              <a:ext cx="6556716" cy="2219485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sp>
          <p:nvSpPr>
            <p:cNvPr id="24" name="직사각형 23"/>
            <p:cNvSpPr/>
            <p:nvPr/>
          </p:nvSpPr>
          <p:spPr>
            <a:xfrm>
              <a:off x="21153084" y="-3296611"/>
              <a:ext cx="1234979" cy="37092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22416936" y="-3239600"/>
              <a:ext cx="1079157" cy="3063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9222176" y="2613856"/>
            <a:ext cx="2727507" cy="1146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5000"/>
              </a:lnSpc>
              <a:spcAft>
                <a:spcPts val="750"/>
              </a:spcAft>
            </a:pPr>
            <a:r>
              <a:rPr lang="ko-KR" altLang="en-US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★ 향후 산업기술 정보포털 </a:t>
            </a:r>
            <a:endParaRPr lang="en-US" altLang="ko-KR" sz="1600" b="1" kern="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  <a:p>
            <a:pPr defTabSz="685800">
              <a:lnSpc>
                <a:spcPct val="115000"/>
              </a:lnSpc>
              <a:spcAft>
                <a:spcPts val="750"/>
              </a:spcAft>
            </a:pPr>
            <a:r>
              <a:rPr lang="en-US" altLang="ko-KR" sz="16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 </a:t>
            </a:r>
            <a:r>
              <a:rPr lang="ko-KR" altLang="en-US" sz="16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회원가입 </a:t>
            </a:r>
            <a:r>
              <a:rPr lang="ko-KR" altLang="en-US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시 </a:t>
            </a:r>
            <a:r>
              <a:rPr lang="ko-KR" altLang="en-US" sz="16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사용될 예정</a:t>
            </a:r>
            <a:endParaRPr lang="en-US" altLang="ko-KR" sz="1600" b="1" kern="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  <a:p>
            <a:pPr defTabSz="685800">
              <a:lnSpc>
                <a:spcPct val="115000"/>
              </a:lnSpc>
              <a:spcAft>
                <a:spcPts val="750"/>
              </a:spcAft>
            </a:pPr>
            <a:r>
              <a:rPr lang="en-US" altLang="ko-KR" sz="16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6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(15</a:t>
            </a:r>
            <a:r>
              <a:rPr lang="ko-KR" altLang="en-US" sz="16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페이지 참조</a:t>
            </a: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57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이등변 삼각형 146"/>
          <p:cNvSpPr/>
          <p:nvPr/>
        </p:nvSpPr>
        <p:spPr>
          <a:xfrm flipH="1" flipV="1">
            <a:off x="-10466" y="3848"/>
            <a:ext cx="12197251" cy="1261078"/>
          </a:xfrm>
          <a:custGeom>
            <a:avLst/>
            <a:gdLst>
              <a:gd name="connsiteX0" fmla="*/ 0 w 9146442"/>
              <a:gd name="connsiteY0" fmla="*/ 1708306 h 1708306"/>
              <a:gd name="connsiteX1" fmla="*/ 9125863 w 9146442"/>
              <a:gd name="connsiteY1" fmla="*/ 0 h 1708306"/>
              <a:gd name="connsiteX2" fmla="*/ 9146442 w 9146442"/>
              <a:gd name="connsiteY2" fmla="*/ 1708306 h 1708306"/>
              <a:gd name="connsiteX3" fmla="*/ 0 w 9146442"/>
              <a:gd name="connsiteY3" fmla="*/ 1708306 h 1708306"/>
              <a:gd name="connsiteX0" fmla="*/ 0 w 9139298"/>
              <a:gd name="connsiteY0" fmla="*/ 1708306 h 1713068"/>
              <a:gd name="connsiteX1" fmla="*/ 9125863 w 9139298"/>
              <a:gd name="connsiteY1" fmla="*/ 0 h 1713068"/>
              <a:gd name="connsiteX2" fmla="*/ 9139298 w 9139298"/>
              <a:gd name="connsiteY2" fmla="*/ 1713068 h 1713068"/>
              <a:gd name="connsiteX3" fmla="*/ 0 w 9139298"/>
              <a:gd name="connsiteY3" fmla="*/ 1708306 h 1713068"/>
              <a:gd name="connsiteX0" fmla="*/ 0 w 9140150"/>
              <a:gd name="connsiteY0" fmla="*/ 1708306 h 1713068"/>
              <a:gd name="connsiteX1" fmla="*/ 9140150 w 9140150"/>
              <a:gd name="connsiteY1" fmla="*/ 0 h 1713068"/>
              <a:gd name="connsiteX2" fmla="*/ 9139298 w 9140150"/>
              <a:gd name="connsiteY2" fmla="*/ 1713068 h 1713068"/>
              <a:gd name="connsiteX3" fmla="*/ 0 w 9140150"/>
              <a:gd name="connsiteY3" fmla="*/ 1708306 h 171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0150" h="1713068">
                <a:moveTo>
                  <a:pt x="0" y="1708306"/>
                </a:moveTo>
                <a:lnTo>
                  <a:pt x="9140150" y="0"/>
                </a:lnTo>
                <a:lnTo>
                  <a:pt x="9139298" y="1713068"/>
                </a:lnTo>
                <a:lnTo>
                  <a:pt x="0" y="170830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89DBC8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0" y="-5"/>
            <a:ext cx="12192000" cy="1000130"/>
            <a:chOff x="0" y="-5"/>
            <a:chExt cx="9146442" cy="1000130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0" y="1000125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그룹 11"/>
            <p:cNvGrpSpPr/>
            <p:nvPr/>
          </p:nvGrpSpPr>
          <p:grpSpPr>
            <a:xfrm flipV="1">
              <a:off x="0" y="-5"/>
              <a:ext cx="9146442" cy="998088"/>
              <a:chOff x="-2442" y="4422642"/>
              <a:chExt cx="9146442" cy="2435369"/>
            </a:xfrm>
          </p:grpSpPr>
          <p:sp>
            <p:nvSpPr>
              <p:cNvPr id="18" name="이등변 삼각형 52"/>
              <p:cNvSpPr/>
              <p:nvPr/>
            </p:nvSpPr>
            <p:spPr>
              <a:xfrm>
                <a:off x="1774808" y="4422642"/>
                <a:ext cx="6513195" cy="2435369"/>
              </a:xfrm>
              <a:custGeom>
                <a:avLst/>
                <a:gdLst>
                  <a:gd name="connsiteX0" fmla="*/ 0 w 9146442"/>
                  <a:gd name="connsiteY0" fmla="*/ 714375 h 714375"/>
                  <a:gd name="connsiteX1" fmla="*/ 9125863 w 9146442"/>
                  <a:gd name="connsiteY1" fmla="*/ 0 h 714375"/>
                  <a:gd name="connsiteX2" fmla="*/ 9146442 w 9146442"/>
                  <a:gd name="connsiteY2" fmla="*/ 714375 h 714375"/>
                  <a:gd name="connsiteX3" fmla="*/ 0 w 9146442"/>
                  <a:gd name="connsiteY3" fmla="*/ 714375 h 714375"/>
                  <a:gd name="connsiteX0" fmla="*/ 0 w 9146442"/>
                  <a:gd name="connsiteY0" fmla="*/ 714375 h 714375"/>
                  <a:gd name="connsiteX1" fmla="*/ 9144913 w 9146442"/>
                  <a:gd name="connsiteY1" fmla="*/ 0 h 714375"/>
                  <a:gd name="connsiteX2" fmla="*/ 9146442 w 9146442"/>
                  <a:gd name="connsiteY2" fmla="*/ 714375 h 714375"/>
                  <a:gd name="connsiteX3" fmla="*/ 0 w 9146442"/>
                  <a:gd name="connsiteY3" fmla="*/ 714375 h 714375"/>
                  <a:gd name="connsiteX0" fmla="*/ 0 w 9151632"/>
                  <a:gd name="connsiteY0" fmla="*/ 714375 h 714375"/>
                  <a:gd name="connsiteX1" fmla="*/ 9151604 w 9151632"/>
                  <a:gd name="connsiteY1" fmla="*/ 0 h 714375"/>
                  <a:gd name="connsiteX2" fmla="*/ 9146442 w 9151632"/>
                  <a:gd name="connsiteY2" fmla="*/ 714375 h 714375"/>
                  <a:gd name="connsiteX3" fmla="*/ 0 w 9151632"/>
                  <a:gd name="connsiteY3" fmla="*/ 714375 h 714375"/>
                  <a:gd name="connsiteX0" fmla="*/ 0 w 9151633"/>
                  <a:gd name="connsiteY0" fmla="*/ 709298 h 709298"/>
                  <a:gd name="connsiteX1" fmla="*/ 9151604 w 9151633"/>
                  <a:gd name="connsiteY1" fmla="*/ 0 h 709298"/>
                  <a:gd name="connsiteX2" fmla="*/ 9146442 w 9151633"/>
                  <a:gd name="connsiteY2" fmla="*/ 709298 h 709298"/>
                  <a:gd name="connsiteX3" fmla="*/ 0 w 9151633"/>
                  <a:gd name="connsiteY3" fmla="*/ 709298 h 70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51633" h="709298">
                    <a:moveTo>
                      <a:pt x="0" y="709298"/>
                    </a:moveTo>
                    <a:lnTo>
                      <a:pt x="9151604" y="0"/>
                    </a:lnTo>
                    <a:cubicBezTo>
                      <a:pt x="9152114" y="238125"/>
                      <a:pt x="9145932" y="471173"/>
                      <a:pt x="9146442" y="709298"/>
                    </a:cubicBezTo>
                    <a:lnTo>
                      <a:pt x="0" y="70929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이등변 삼각형 18"/>
              <p:cNvSpPr/>
              <p:nvPr/>
            </p:nvSpPr>
            <p:spPr>
              <a:xfrm rot="10800000" flipV="1">
                <a:off x="-2442" y="6065623"/>
                <a:ext cx="9146442" cy="792379"/>
              </a:xfrm>
              <a:prstGeom prst="triangle">
                <a:avLst>
                  <a:gd name="adj" fmla="val 10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이등변 삼각형 19"/>
              <p:cNvSpPr/>
              <p:nvPr/>
            </p:nvSpPr>
            <p:spPr>
              <a:xfrm rot="10800000" flipV="1">
                <a:off x="-2442" y="6141440"/>
                <a:ext cx="5643684" cy="716562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25000">
                    <a:schemeClr val="accent5"/>
                  </a:gs>
                  <a:gs pos="0">
                    <a:schemeClr val="accent5"/>
                  </a:gs>
                  <a:gs pos="78900">
                    <a:srgbClr val="29878A"/>
                  </a:gs>
                  <a:gs pos="50000">
                    <a:schemeClr val="accent5"/>
                  </a:gs>
                  <a:gs pos="100000">
                    <a:schemeClr val="accent5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8281557" y="-3"/>
              <a:ext cx="857250" cy="10001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8420353" y="235778"/>
              <a:ext cx="593950" cy="7311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36000" bIns="0" anchor="ctr">
              <a:noAutofit/>
            </a:bodyPr>
            <a:lstStyle/>
            <a:p>
              <a: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ko-KR" sz="105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28600" dist="38100" dir="2700000" algn="tl" rotWithShape="0">
                    <a:schemeClr val="accent1">
                      <a:lumMod val="50000"/>
                      <a:alpha val="65000"/>
                    </a:schemeClr>
                  </a:outerShdw>
                </a:effectLst>
                <a:latin typeface="+mj-lt"/>
                <a:ea typeface="KoPub돋움체 Bold" panose="02020603020101020101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24691" y="170601"/>
              <a:ext cx="13858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0" i="0" u="none" strike="noStrike" kern="0" cap="none" normalizeH="0" baseline="0" noProof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D694A"/>
                </a:solidFill>
                <a:effectLst/>
                <a:uLnTx/>
                <a:uFillTx/>
                <a:latin typeface="+mj-lt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18903" y="2874172"/>
            <a:ext cx="10148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산업기술 </a:t>
            </a: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R&amp;D </a:t>
            </a:r>
            <a:r>
              <a:rPr lang="ko-KR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정보포털</a:t>
            </a: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en-US" altLang="ko-K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iTECH</a:t>
            </a:r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+) </a:t>
            </a:r>
            <a:r>
              <a:rPr lang="ko-KR" alt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가입</a:t>
            </a:r>
            <a:endPara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13</a:t>
            </a:fld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-10465" y="2874172"/>
            <a:ext cx="2244782" cy="826490"/>
            <a:chOff x="-10465" y="2874172"/>
            <a:chExt cx="2244782" cy="826490"/>
          </a:xfrm>
        </p:grpSpPr>
        <p:sp>
          <p:nvSpPr>
            <p:cNvPr id="9" name="순서도: 지연 8"/>
            <p:cNvSpPr/>
            <p:nvPr/>
          </p:nvSpPr>
          <p:spPr>
            <a:xfrm>
              <a:off x="1025719" y="2874173"/>
              <a:ext cx="1208598" cy="826489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altLang="ko-KR" sz="4400" dirty="0"/>
                <a:t>2</a:t>
              </a:r>
              <a:endParaRPr lang="ko-KR" altLang="en-US" sz="4400" dirty="0" smtClean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-10465" y="2874172"/>
              <a:ext cx="1036184" cy="8264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4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176218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0" y="-8"/>
            <a:ext cx="12192000" cy="1000133"/>
            <a:chOff x="0" y="-8"/>
            <a:chExt cx="9146442" cy="1000133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0" y="1000125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그룹 10"/>
            <p:cNvGrpSpPr/>
            <p:nvPr/>
          </p:nvGrpSpPr>
          <p:grpSpPr>
            <a:xfrm flipV="1">
              <a:off x="0" y="-8"/>
              <a:ext cx="9146442" cy="998089"/>
              <a:chOff x="-2442" y="4422642"/>
              <a:chExt cx="9146442" cy="2435369"/>
            </a:xfrm>
          </p:grpSpPr>
          <p:sp>
            <p:nvSpPr>
              <p:cNvPr id="17" name="이등변 삼각형 52"/>
              <p:cNvSpPr/>
              <p:nvPr/>
            </p:nvSpPr>
            <p:spPr>
              <a:xfrm>
                <a:off x="1774808" y="4422642"/>
                <a:ext cx="6513195" cy="2435369"/>
              </a:xfrm>
              <a:custGeom>
                <a:avLst/>
                <a:gdLst>
                  <a:gd name="connsiteX0" fmla="*/ 0 w 9146442"/>
                  <a:gd name="connsiteY0" fmla="*/ 714375 h 714375"/>
                  <a:gd name="connsiteX1" fmla="*/ 9125863 w 9146442"/>
                  <a:gd name="connsiteY1" fmla="*/ 0 h 714375"/>
                  <a:gd name="connsiteX2" fmla="*/ 9146442 w 9146442"/>
                  <a:gd name="connsiteY2" fmla="*/ 714375 h 714375"/>
                  <a:gd name="connsiteX3" fmla="*/ 0 w 9146442"/>
                  <a:gd name="connsiteY3" fmla="*/ 714375 h 714375"/>
                  <a:gd name="connsiteX0" fmla="*/ 0 w 9146442"/>
                  <a:gd name="connsiteY0" fmla="*/ 714375 h 714375"/>
                  <a:gd name="connsiteX1" fmla="*/ 9144913 w 9146442"/>
                  <a:gd name="connsiteY1" fmla="*/ 0 h 714375"/>
                  <a:gd name="connsiteX2" fmla="*/ 9146442 w 9146442"/>
                  <a:gd name="connsiteY2" fmla="*/ 714375 h 714375"/>
                  <a:gd name="connsiteX3" fmla="*/ 0 w 9146442"/>
                  <a:gd name="connsiteY3" fmla="*/ 714375 h 714375"/>
                  <a:gd name="connsiteX0" fmla="*/ 0 w 9151632"/>
                  <a:gd name="connsiteY0" fmla="*/ 714375 h 714375"/>
                  <a:gd name="connsiteX1" fmla="*/ 9151604 w 9151632"/>
                  <a:gd name="connsiteY1" fmla="*/ 0 h 714375"/>
                  <a:gd name="connsiteX2" fmla="*/ 9146442 w 9151632"/>
                  <a:gd name="connsiteY2" fmla="*/ 714375 h 714375"/>
                  <a:gd name="connsiteX3" fmla="*/ 0 w 9151632"/>
                  <a:gd name="connsiteY3" fmla="*/ 714375 h 714375"/>
                  <a:gd name="connsiteX0" fmla="*/ 0 w 9151633"/>
                  <a:gd name="connsiteY0" fmla="*/ 709298 h 709298"/>
                  <a:gd name="connsiteX1" fmla="*/ 9151604 w 9151633"/>
                  <a:gd name="connsiteY1" fmla="*/ 0 h 709298"/>
                  <a:gd name="connsiteX2" fmla="*/ 9146442 w 9151633"/>
                  <a:gd name="connsiteY2" fmla="*/ 709298 h 709298"/>
                  <a:gd name="connsiteX3" fmla="*/ 0 w 9151633"/>
                  <a:gd name="connsiteY3" fmla="*/ 709298 h 70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51633" h="709298">
                    <a:moveTo>
                      <a:pt x="0" y="709298"/>
                    </a:moveTo>
                    <a:lnTo>
                      <a:pt x="9151604" y="0"/>
                    </a:lnTo>
                    <a:cubicBezTo>
                      <a:pt x="9152114" y="238125"/>
                      <a:pt x="9145932" y="471173"/>
                      <a:pt x="9146442" y="709298"/>
                    </a:cubicBezTo>
                    <a:lnTo>
                      <a:pt x="0" y="70929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8" name="이등변 삼각형 17"/>
              <p:cNvSpPr/>
              <p:nvPr/>
            </p:nvSpPr>
            <p:spPr>
              <a:xfrm rot="10800000" flipV="1">
                <a:off x="-2442" y="6065623"/>
                <a:ext cx="9146442" cy="792379"/>
              </a:xfrm>
              <a:prstGeom prst="triangle">
                <a:avLst>
                  <a:gd name="adj" fmla="val 10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9" name="이등변 삼각형 18"/>
              <p:cNvSpPr/>
              <p:nvPr/>
            </p:nvSpPr>
            <p:spPr>
              <a:xfrm rot="10800000" flipV="1">
                <a:off x="-2442" y="6141440"/>
                <a:ext cx="5643684" cy="716562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25000">
                    <a:schemeClr val="accent5"/>
                  </a:gs>
                  <a:gs pos="0">
                    <a:schemeClr val="accent5"/>
                  </a:gs>
                  <a:gs pos="78900">
                    <a:srgbClr val="29878A"/>
                  </a:gs>
                  <a:gs pos="50000">
                    <a:schemeClr val="accent5"/>
                  </a:gs>
                  <a:gs pos="100000">
                    <a:schemeClr val="accent5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359192" y="265071"/>
              <a:ext cx="138585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lnSpc>
                  <a:spcPct val="130000"/>
                </a:lnSpc>
                <a:spcBef>
                  <a:spcPts val="600"/>
                </a:spcBef>
                <a:defRPr/>
              </a:pPr>
              <a:endParaRPr lang="ko-KR" altLang="en-US" sz="14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KoPub돋움체 Light" panose="02020603020101020101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8281557" y="-3"/>
              <a:ext cx="857250" cy="10001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8420353" y="235778"/>
              <a:ext cx="593950" cy="7311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36000" bIns="0" anchor="ctr">
              <a:noAutofit/>
            </a:bodyPr>
            <a:lstStyle/>
            <a:p>
              <a: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ko-KR" sz="105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28600" dist="38100" dir="2700000" algn="tl" rotWithShape="0">
                    <a:schemeClr val="accent1">
                      <a:lumMod val="50000"/>
                      <a:alpha val="65000"/>
                    </a:schemeClr>
                  </a:outerShdw>
                </a:effectLst>
                <a:latin typeface="+mj-lt"/>
                <a:ea typeface="KoPub돋움체 Bold" panose="02020603020101020101" pitchFamily="18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24691" y="170601"/>
              <a:ext cx="13858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0" i="0" u="none" strike="noStrike" kern="0" cap="none" normalizeH="0" baseline="0" noProof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D694A"/>
                </a:solidFill>
                <a:effectLst/>
                <a:uLnTx/>
                <a:uFillTx/>
                <a:latin typeface="+mj-lt"/>
                <a:ea typeface="KoPub돋움체 Bold" panose="02020603020101020101" pitchFamily="18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872"/>
          <a:stretch/>
        </p:blipFill>
        <p:spPr>
          <a:xfrm>
            <a:off x="1279200" y="1767708"/>
            <a:ext cx="8773298" cy="478206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607463" y="2462881"/>
            <a:ext cx="506627" cy="3459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7389834" y="2288287"/>
            <a:ext cx="321276" cy="33363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1</a:t>
            </a:r>
            <a:endParaRPr lang="ko-KR" altLang="en-US" dirty="0">
              <a:latin typeface="+mj-lt"/>
            </a:endParaRPr>
          </a:p>
        </p:txBody>
      </p:sp>
      <p:sp>
        <p:nvSpPr>
          <p:cNvPr id="6" name="아래쪽 화살표 5"/>
          <p:cNvSpPr/>
          <p:nvPr/>
        </p:nvSpPr>
        <p:spPr>
          <a:xfrm>
            <a:off x="7685450" y="2838381"/>
            <a:ext cx="395416" cy="367888"/>
          </a:xfrm>
          <a:prstGeom prst="downArrow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80000">
                <a:srgbClr val="00206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39444" y="502609"/>
            <a:ext cx="67281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</a:rPr>
              <a:t>‘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</a:rPr>
              <a:t>회원가입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</a:rPr>
              <a:t>’ 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</a:rPr>
              <a:t>선택 뒤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</a:rPr>
              <a:t>, ‘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</a:rPr>
              <a:t>외국인</a:t>
            </a:r>
            <a:r>
              <a:rPr lang="en-US" altLang="ko-KR" sz="28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</a:rPr>
              <a:t> 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</a:rPr>
              <a:t>회원가입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</a:rPr>
              <a:t>’ 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</a:rPr>
              <a:t>클릭</a:t>
            </a:r>
            <a:endParaRPr lang="ko-KR" altLang="en-US" sz="28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j-lt"/>
              <a:ea typeface="+mj-ea"/>
            </a:endParaRPr>
          </a:p>
          <a:p>
            <a:pPr defTabSz="914400">
              <a:defRPr/>
            </a:pPr>
            <a:r>
              <a:rPr lang="ko-KR" altLang="en-US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+mj-lt"/>
                <a:ea typeface="KoPub돋움체 Bold" panose="02020603020101020101" pitchFamily="18" charset="-127"/>
              </a:rPr>
              <a:t> </a:t>
            </a:r>
            <a:endParaRPr lang="ko-KR" altLang="en-US" sz="28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2060"/>
              </a:solidFill>
              <a:latin typeface="+mj-lt"/>
              <a:ea typeface="KoPub돋움체 Bold" panose="0202060302010102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78795" y="265071"/>
            <a:ext cx="2403222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altLang="ko-KR" sz="14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KoPub돋움체 Light" panose="02020603020101020101" pitchFamily="18" charset="-127"/>
              </a:rPr>
              <a:t>2-1. </a:t>
            </a:r>
            <a:r>
              <a:rPr lang="en-US" altLang="ko-KR" sz="1400" b="1" kern="0" spc="-1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KoPub돋움체 Light" panose="02020603020101020101" pitchFamily="18" charset="-127"/>
              </a:rPr>
              <a:t>iTECH</a:t>
            </a:r>
            <a:r>
              <a:rPr lang="en-US" altLang="ko-KR" sz="14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KoPub돋움체 Light" panose="02020603020101020101" pitchFamily="18" charset="-127"/>
              </a:rPr>
              <a:t> </a:t>
            </a:r>
            <a:r>
              <a:rPr lang="ko-KR" altLang="en-US" sz="14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KoPub돋움체 Light" panose="02020603020101020101" pitchFamily="18" charset="-127"/>
              </a:rPr>
              <a:t>홈페이지 사이트 접속</a:t>
            </a:r>
            <a:endParaRPr lang="ko-KR" altLang="en-US" sz="14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KoPub돋움체 Light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97" y="3249067"/>
            <a:ext cx="4978938" cy="3166834"/>
          </a:xfrm>
          <a:prstGeom prst="rect">
            <a:avLst/>
          </a:prstGeom>
        </p:spPr>
      </p:pic>
      <p:sp>
        <p:nvSpPr>
          <p:cNvPr id="22" name="타원 21"/>
          <p:cNvSpPr/>
          <p:nvPr/>
        </p:nvSpPr>
        <p:spPr>
          <a:xfrm>
            <a:off x="6245310" y="5304076"/>
            <a:ext cx="321276" cy="33363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2</a:t>
            </a:r>
            <a:endParaRPr lang="ko-KR" altLang="en-US" dirty="0">
              <a:latin typeface="+mj-lt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500431" y="5637709"/>
            <a:ext cx="1429518" cy="2888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207542" y="1082786"/>
            <a:ext cx="656531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5000"/>
              </a:lnSpc>
              <a:spcAft>
                <a:spcPts val="750"/>
              </a:spcAft>
            </a:pPr>
            <a:r>
              <a:rPr lang="en-US" altLang="ko-KR" sz="28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* </a:t>
            </a:r>
            <a:r>
              <a:rPr lang="ko-KR" altLang="en-US" sz="28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주소</a:t>
            </a:r>
            <a:r>
              <a:rPr lang="en-US" altLang="ko-KR" sz="28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 </a:t>
            </a:r>
            <a:r>
              <a:rPr lang="en-US" altLang="ko-KR" sz="28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: https://</a:t>
            </a:r>
            <a:r>
              <a:rPr lang="en-US" altLang="ko-KR" sz="2400" b="1" kern="0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itech.keit.re.kr</a:t>
            </a:r>
            <a:endParaRPr lang="ko-KR" altLang="ko-KR" sz="2000" b="1" kern="0" spc="-80" dirty="0">
              <a:ln>
                <a:solidFill>
                  <a:schemeClr val="accent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6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1039128" y="-3"/>
            <a:ext cx="1142695" cy="10001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이등변 삼각형 52"/>
          <p:cNvSpPr/>
          <p:nvPr/>
        </p:nvSpPr>
        <p:spPr>
          <a:xfrm flipV="1">
            <a:off x="2369034" y="-8"/>
            <a:ext cx="8681941" cy="998089"/>
          </a:xfrm>
          <a:custGeom>
            <a:avLst/>
            <a:gdLst>
              <a:gd name="connsiteX0" fmla="*/ 0 w 9146442"/>
              <a:gd name="connsiteY0" fmla="*/ 714375 h 714375"/>
              <a:gd name="connsiteX1" fmla="*/ 912586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46442"/>
              <a:gd name="connsiteY0" fmla="*/ 714375 h 714375"/>
              <a:gd name="connsiteX1" fmla="*/ 914491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51632"/>
              <a:gd name="connsiteY0" fmla="*/ 714375 h 714375"/>
              <a:gd name="connsiteX1" fmla="*/ 9151604 w 9151632"/>
              <a:gd name="connsiteY1" fmla="*/ 0 h 714375"/>
              <a:gd name="connsiteX2" fmla="*/ 9146442 w 9151632"/>
              <a:gd name="connsiteY2" fmla="*/ 714375 h 714375"/>
              <a:gd name="connsiteX3" fmla="*/ 0 w 9151632"/>
              <a:gd name="connsiteY3" fmla="*/ 714375 h 714375"/>
              <a:gd name="connsiteX0" fmla="*/ 0 w 9151633"/>
              <a:gd name="connsiteY0" fmla="*/ 709298 h 709298"/>
              <a:gd name="connsiteX1" fmla="*/ 9151604 w 9151633"/>
              <a:gd name="connsiteY1" fmla="*/ 0 h 709298"/>
              <a:gd name="connsiteX2" fmla="*/ 9146442 w 9151633"/>
              <a:gd name="connsiteY2" fmla="*/ 709298 h 709298"/>
              <a:gd name="connsiteX3" fmla="*/ 0 w 9151633"/>
              <a:gd name="connsiteY3" fmla="*/ 709298 h 7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1633" h="709298">
                <a:moveTo>
                  <a:pt x="0" y="709298"/>
                </a:moveTo>
                <a:lnTo>
                  <a:pt x="9151604" y="0"/>
                </a:lnTo>
                <a:cubicBezTo>
                  <a:pt x="9152114" y="238125"/>
                  <a:pt x="9145932" y="471173"/>
                  <a:pt x="9146442" y="709298"/>
                </a:cubicBezTo>
                <a:lnTo>
                  <a:pt x="0" y="7092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0" y="-4"/>
            <a:ext cx="12192000" cy="324741"/>
          </a:xfrm>
          <a:prstGeom prst="triangle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670835" y="988547"/>
            <a:ext cx="8980955" cy="5022288"/>
            <a:chOff x="1757362" y="988547"/>
            <a:chExt cx="8980955" cy="5506382"/>
          </a:xfrm>
        </p:grpSpPr>
        <p:grpSp>
          <p:nvGrpSpPr>
            <p:cNvPr id="31" name="그룹 30"/>
            <p:cNvGrpSpPr/>
            <p:nvPr/>
          </p:nvGrpSpPr>
          <p:grpSpPr>
            <a:xfrm>
              <a:off x="1757362" y="1175951"/>
              <a:ext cx="8980955" cy="5318978"/>
              <a:chOff x="1757362" y="1175951"/>
              <a:chExt cx="8980955" cy="5318978"/>
            </a:xfrm>
          </p:grpSpPr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7362" y="1175951"/>
                <a:ext cx="8980955" cy="5318978"/>
              </a:xfrm>
              <a:prstGeom prst="rect">
                <a:avLst/>
              </a:prstGeom>
            </p:spPr>
          </p:pic>
          <p:sp>
            <p:nvSpPr>
              <p:cNvPr id="25" name="직사각형 24"/>
              <p:cNvSpPr/>
              <p:nvPr/>
            </p:nvSpPr>
            <p:spPr>
              <a:xfrm>
                <a:off x="4346478" y="2796837"/>
                <a:ext cx="2164977" cy="28238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lt"/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5096436" y="5981034"/>
                <a:ext cx="2689412" cy="406319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lt"/>
                </a:endParaRPr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4878374" y="5814218"/>
                <a:ext cx="321276" cy="33363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+mj-lt"/>
                  </a:rPr>
                  <a:t>4</a:t>
                </a:r>
                <a:endParaRPr lang="ko-KR" altLang="en-US" dirty="0">
                  <a:latin typeface="+mj-lt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2632297" y="4881282"/>
                <a:ext cx="7452997" cy="726142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lt"/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3738282" y="1264472"/>
                <a:ext cx="1358154" cy="259412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lt"/>
                </a:endParaRPr>
              </a:p>
            </p:txBody>
          </p:sp>
          <p:sp>
            <p:nvSpPr>
              <p:cNvPr id="17" name="타원 16"/>
              <p:cNvSpPr/>
              <p:nvPr/>
            </p:nvSpPr>
            <p:spPr>
              <a:xfrm>
                <a:off x="4158946" y="2531365"/>
                <a:ext cx="321276" cy="33363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+mj-lt"/>
                  </a:rPr>
                  <a:t>2</a:t>
                </a:r>
                <a:endParaRPr lang="ko-KR" altLang="en-US" dirty="0">
                  <a:latin typeface="+mj-lt"/>
                </a:endParaRPr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2458212" y="4717713"/>
                <a:ext cx="321276" cy="33363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+mj-lt"/>
                  </a:rPr>
                  <a:t>3</a:t>
                </a:r>
                <a:endParaRPr lang="ko-KR" altLang="en-US" dirty="0">
                  <a:latin typeface="+mj-lt"/>
                </a:endParaRPr>
              </a:p>
            </p:txBody>
          </p:sp>
        </p:grpSp>
        <p:sp>
          <p:nvSpPr>
            <p:cNvPr id="13" name="타원 12"/>
            <p:cNvSpPr/>
            <p:nvPr/>
          </p:nvSpPr>
          <p:spPr>
            <a:xfrm>
              <a:off x="3526928" y="988547"/>
              <a:ext cx="321276" cy="33363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+mj-lt"/>
                </a:rPr>
                <a:t>1</a:t>
              </a:r>
              <a:endParaRPr lang="ko-KR" altLang="en-US" dirty="0">
                <a:latin typeface="+mj-lt"/>
              </a:endParaRPr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639444" y="6172229"/>
            <a:ext cx="888058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5000"/>
              </a:lnSpc>
              <a:spcAft>
                <a:spcPts val="750"/>
              </a:spcAft>
            </a:pP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※   </a:t>
            </a:r>
            <a:r>
              <a:rPr lang="ko-KR" altLang="en-US" sz="16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회원정보 제공 </a:t>
            </a:r>
            <a:r>
              <a:rPr lang="en-US" altLang="ko-KR" sz="1600" b="1" kern="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iTECH</a:t>
            </a:r>
            <a:r>
              <a:rPr lang="ko-KR" altLang="en-US" sz="16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를 체크</a:t>
            </a: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sz="16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다음 클릭이 가능</a:t>
            </a:r>
            <a:r>
              <a:rPr lang="en-US" altLang="ko-KR" sz="16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/>
            </a:r>
            <a:br>
              <a:rPr lang="en-US" altLang="ko-KR" sz="16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</a:br>
            <a:r>
              <a:rPr lang="en-US" altLang="ko-KR" sz="1400" b="1" kern="0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  </a:t>
            </a:r>
            <a:endParaRPr lang="ko-KR" altLang="ko-KR" sz="1600" b="1" kern="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70C0"/>
              </a:solidFill>
              <a:latin typeface="+mn-ea"/>
            </a:endParaRPr>
          </a:p>
        </p:txBody>
      </p:sp>
      <p:sp>
        <p:nvSpPr>
          <p:cNvPr id="35" name="아래쪽 화살표 34"/>
          <p:cNvSpPr/>
          <p:nvPr/>
        </p:nvSpPr>
        <p:spPr>
          <a:xfrm>
            <a:off x="3565724" y="1754661"/>
            <a:ext cx="395416" cy="461812"/>
          </a:xfrm>
          <a:prstGeom prst="downArrow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80000">
                <a:srgbClr val="00206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39" name="아래쪽 화살표 38"/>
          <p:cNvSpPr/>
          <p:nvPr/>
        </p:nvSpPr>
        <p:spPr>
          <a:xfrm>
            <a:off x="3619510" y="3629196"/>
            <a:ext cx="395416" cy="461812"/>
          </a:xfrm>
          <a:prstGeom prst="downArrow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80000">
                <a:srgbClr val="00206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39444" y="502609"/>
            <a:ext cx="6029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회원약관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개인정보 수집 및 이용동의 </a:t>
            </a:r>
            <a:endParaRPr lang="ko-KR" altLang="en-US" sz="28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78795" y="265071"/>
            <a:ext cx="1895071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altLang="ko-KR" sz="14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2-2. </a:t>
            </a:r>
            <a:r>
              <a:rPr lang="ko-KR" altLang="en-US" sz="14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회원정보 이용동의</a:t>
            </a:r>
            <a:endParaRPr lang="ko-KR" altLang="en-US" sz="14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8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8"/>
          <a:stretch/>
        </p:blipFill>
        <p:spPr>
          <a:xfrm>
            <a:off x="2156296" y="1121134"/>
            <a:ext cx="7059258" cy="410287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1039128" y="-3"/>
            <a:ext cx="1142695" cy="10001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이등변 삼각형 52"/>
          <p:cNvSpPr/>
          <p:nvPr/>
        </p:nvSpPr>
        <p:spPr>
          <a:xfrm flipV="1">
            <a:off x="2369034" y="-8"/>
            <a:ext cx="8681941" cy="998089"/>
          </a:xfrm>
          <a:custGeom>
            <a:avLst/>
            <a:gdLst>
              <a:gd name="connsiteX0" fmla="*/ 0 w 9146442"/>
              <a:gd name="connsiteY0" fmla="*/ 714375 h 714375"/>
              <a:gd name="connsiteX1" fmla="*/ 912586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46442"/>
              <a:gd name="connsiteY0" fmla="*/ 714375 h 714375"/>
              <a:gd name="connsiteX1" fmla="*/ 914491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51632"/>
              <a:gd name="connsiteY0" fmla="*/ 714375 h 714375"/>
              <a:gd name="connsiteX1" fmla="*/ 9151604 w 9151632"/>
              <a:gd name="connsiteY1" fmla="*/ 0 h 714375"/>
              <a:gd name="connsiteX2" fmla="*/ 9146442 w 9151632"/>
              <a:gd name="connsiteY2" fmla="*/ 714375 h 714375"/>
              <a:gd name="connsiteX3" fmla="*/ 0 w 9151632"/>
              <a:gd name="connsiteY3" fmla="*/ 714375 h 714375"/>
              <a:gd name="connsiteX0" fmla="*/ 0 w 9151633"/>
              <a:gd name="connsiteY0" fmla="*/ 709298 h 709298"/>
              <a:gd name="connsiteX1" fmla="*/ 9151604 w 9151633"/>
              <a:gd name="connsiteY1" fmla="*/ 0 h 709298"/>
              <a:gd name="connsiteX2" fmla="*/ 9146442 w 9151633"/>
              <a:gd name="connsiteY2" fmla="*/ 709298 h 709298"/>
              <a:gd name="connsiteX3" fmla="*/ 0 w 9151633"/>
              <a:gd name="connsiteY3" fmla="*/ 709298 h 7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1633" h="709298">
                <a:moveTo>
                  <a:pt x="0" y="709298"/>
                </a:moveTo>
                <a:lnTo>
                  <a:pt x="9151604" y="0"/>
                </a:lnTo>
                <a:cubicBezTo>
                  <a:pt x="9152114" y="238125"/>
                  <a:pt x="9145932" y="471173"/>
                  <a:pt x="9146442" y="709298"/>
                </a:cubicBezTo>
                <a:lnTo>
                  <a:pt x="0" y="7092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" name="이등변 삼각형 7"/>
          <p:cNvSpPr/>
          <p:nvPr/>
        </p:nvSpPr>
        <p:spPr>
          <a:xfrm rot="10800000">
            <a:off x="0" y="-4"/>
            <a:ext cx="12192000" cy="324741"/>
          </a:xfrm>
          <a:prstGeom prst="triangle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412771" y="1820561"/>
            <a:ext cx="568411" cy="20594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255194" y="1697577"/>
            <a:ext cx="1845275" cy="38717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94" y="2513240"/>
            <a:ext cx="3546596" cy="1742560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sp>
        <p:nvSpPr>
          <p:cNvPr id="33" name="직사각형 32"/>
          <p:cNvSpPr/>
          <p:nvPr/>
        </p:nvSpPr>
        <p:spPr>
          <a:xfrm>
            <a:off x="478795" y="265071"/>
            <a:ext cx="1895071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altLang="ko-KR" sz="14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2-3. </a:t>
            </a:r>
            <a:r>
              <a:rPr lang="ko-KR" altLang="en-US" sz="14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회원가입 정보입력</a:t>
            </a:r>
            <a:endParaRPr lang="ko-KR" altLang="en-US" sz="14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39444" y="502609"/>
            <a:ext cx="417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회원 기본정보 입력 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1/5)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</a:t>
            </a:r>
            <a:endParaRPr lang="ko-KR" altLang="en-US" sz="28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3016453" y="1425616"/>
            <a:ext cx="321276" cy="3043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1</a:t>
            </a:r>
            <a:endParaRPr lang="ko-KR" altLang="en-US" dirty="0">
              <a:latin typeface="+mj-lt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3255192" y="2161539"/>
            <a:ext cx="3129799" cy="18008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3016453" y="2056067"/>
            <a:ext cx="321276" cy="26837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+mj-lt"/>
              </a:rPr>
              <a:t>2</a:t>
            </a:r>
            <a:endParaRPr lang="ko-KR" altLang="en-US" dirty="0">
              <a:latin typeface="+mj-lt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255191" y="4019545"/>
            <a:ext cx="4768465" cy="10195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2894865" y="3828212"/>
            <a:ext cx="321276" cy="26837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+mj-lt"/>
              </a:rPr>
              <a:t>3</a:t>
            </a:r>
            <a:endParaRPr lang="ko-KR" altLang="en-US" dirty="0">
              <a:latin typeface="+mj-lt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88737" y="5929649"/>
            <a:ext cx="6385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※ </a:t>
            </a:r>
            <a:r>
              <a:rPr lang="ko-KR" altLang="en-US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아이디</a:t>
            </a:r>
            <a:r>
              <a:rPr lang="en-US" altLang="ko-KR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비밀번호</a:t>
            </a:r>
            <a:r>
              <a:rPr lang="en-US" altLang="ko-KR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성별</a:t>
            </a:r>
            <a:r>
              <a:rPr lang="en-US" altLang="ko-KR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이름</a:t>
            </a:r>
            <a:r>
              <a:rPr lang="en-US" altLang="ko-KR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생년월일</a:t>
            </a:r>
            <a:r>
              <a:rPr lang="en-US" altLang="ko-KR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이메일</a:t>
            </a:r>
            <a:r>
              <a:rPr lang="en-US" altLang="ko-KR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전화번호</a:t>
            </a:r>
            <a:endParaRPr lang="en-US" altLang="ko-KR" b="1" kern="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70C0"/>
              </a:solidFill>
              <a:latin typeface="+mn-ea"/>
            </a:endParaRPr>
          </a:p>
          <a:p>
            <a:r>
              <a:rPr lang="en-US" altLang="ko-KR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ko-KR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   (</a:t>
            </a:r>
            <a:r>
              <a:rPr lang="ko-KR" altLang="en-US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과학기술인번호 </a:t>
            </a:r>
            <a:r>
              <a:rPr lang="ko-KR" altLang="en-US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및 직장명은 </a:t>
            </a:r>
            <a:r>
              <a:rPr lang="ko-KR" altLang="en-US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뒷장 참조</a:t>
            </a:r>
            <a:r>
              <a:rPr lang="en-US" altLang="ko-KR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)</a:t>
            </a:r>
            <a:endParaRPr lang="ko-KR" altLang="en-US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26" name="아래쪽 화살표 25"/>
          <p:cNvSpPr/>
          <p:nvPr/>
        </p:nvSpPr>
        <p:spPr>
          <a:xfrm rot="17931400">
            <a:off x="5629359" y="1551810"/>
            <a:ext cx="395416" cy="1357949"/>
          </a:xfrm>
          <a:prstGeom prst="downArrow">
            <a:avLst>
              <a:gd name="adj1" fmla="val 50000"/>
              <a:gd name="adj2" fmla="val 43663"/>
            </a:avLst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80000">
                <a:srgbClr val="00206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35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8"/>
          <a:stretch/>
        </p:blipFill>
        <p:spPr>
          <a:xfrm>
            <a:off x="2065072" y="1266023"/>
            <a:ext cx="7059258" cy="410287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1039128" y="-3"/>
            <a:ext cx="1142695" cy="10001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이등변 삼각형 52"/>
          <p:cNvSpPr/>
          <p:nvPr/>
        </p:nvSpPr>
        <p:spPr>
          <a:xfrm flipV="1">
            <a:off x="2369034" y="-8"/>
            <a:ext cx="8681941" cy="998089"/>
          </a:xfrm>
          <a:custGeom>
            <a:avLst/>
            <a:gdLst>
              <a:gd name="connsiteX0" fmla="*/ 0 w 9146442"/>
              <a:gd name="connsiteY0" fmla="*/ 714375 h 714375"/>
              <a:gd name="connsiteX1" fmla="*/ 912586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46442"/>
              <a:gd name="connsiteY0" fmla="*/ 714375 h 714375"/>
              <a:gd name="connsiteX1" fmla="*/ 914491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51632"/>
              <a:gd name="connsiteY0" fmla="*/ 714375 h 714375"/>
              <a:gd name="connsiteX1" fmla="*/ 9151604 w 9151632"/>
              <a:gd name="connsiteY1" fmla="*/ 0 h 714375"/>
              <a:gd name="connsiteX2" fmla="*/ 9146442 w 9151632"/>
              <a:gd name="connsiteY2" fmla="*/ 714375 h 714375"/>
              <a:gd name="connsiteX3" fmla="*/ 0 w 9151632"/>
              <a:gd name="connsiteY3" fmla="*/ 714375 h 714375"/>
              <a:gd name="connsiteX0" fmla="*/ 0 w 9151633"/>
              <a:gd name="connsiteY0" fmla="*/ 709298 h 709298"/>
              <a:gd name="connsiteX1" fmla="*/ 9151604 w 9151633"/>
              <a:gd name="connsiteY1" fmla="*/ 0 h 709298"/>
              <a:gd name="connsiteX2" fmla="*/ 9146442 w 9151633"/>
              <a:gd name="connsiteY2" fmla="*/ 709298 h 709298"/>
              <a:gd name="connsiteX3" fmla="*/ 0 w 9151633"/>
              <a:gd name="connsiteY3" fmla="*/ 709298 h 7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1633" h="709298">
                <a:moveTo>
                  <a:pt x="0" y="709298"/>
                </a:moveTo>
                <a:lnTo>
                  <a:pt x="9151604" y="0"/>
                </a:lnTo>
                <a:cubicBezTo>
                  <a:pt x="9152114" y="238125"/>
                  <a:pt x="9145932" y="471173"/>
                  <a:pt x="9146442" y="709298"/>
                </a:cubicBezTo>
                <a:lnTo>
                  <a:pt x="0" y="7092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이등변 삼각형 10"/>
          <p:cNvSpPr/>
          <p:nvPr/>
        </p:nvSpPr>
        <p:spPr>
          <a:xfrm rot="10800000">
            <a:off x="0" y="-4"/>
            <a:ext cx="12192000" cy="324741"/>
          </a:xfrm>
          <a:prstGeom prst="triangle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053469" y="2740212"/>
            <a:ext cx="11369561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5000"/>
              </a:lnSpc>
              <a:spcAft>
                <a:spcPts val="750"/>
              </a:spcAft>
            </a:pPr>
            <a:r>
              <a:rPr lang="en-US" altLang="ko-KR" sz="16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☞</a:t>
            </a: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    </a:t>
            </a:r>
            <a:r>
              <a:rPr lang="ko-KR" altLang="en-US" sz="16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이메일로 발급된 과학기술인등록번호 입력 </a:t>
            </a: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(11</a:t>
            </a:r>
            <a:r>
              <a:rPr lang="ko-KR" altLang="en-US" sz="16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페이지</a:t>
            </a: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6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참조</a:t>
            </a: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sz="16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</a:t>
            </a:r>
            <a:endParaRPr lang="en-US" altLang="ko-KR" sz="1600" b="1" kern="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2416484" y="2805755"/>
            <a:ext cx="246947" cy="24751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1</a:t>
            </a:r>
            <a:endParaRPr lang="ko-KR" altLang="en-US" dirty="0">
              <a:latin typeface="+mj-lt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645112" y="3720472"/>
            <a:ext cx="4749583" cy="76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5000"/>
              </a:lnSpc>
              <a:spcAft>
                <a:spcPts val="750"/>
              </a:spcAft>
            </a:pP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☞    </a:t>
            </a:r>
            <a:r>
              <a:rPr lang="ko-KR" altLang="en-US" sz="16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과학기술인등록번호를 </a:t>
            </a:r>
            <a:r>
              <a:rPr lang="ko-KR" altLang="en-US" sz="1600" b="1" kern="0" spc="-8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분실 했을 시</a:t>
            </a:r>
            <a:r>
              <a:rPr lang="en-US" altLang="ko-KR" sz="1600" b="1" kern="0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b="1" kern="0" spc="-8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검색을   </a:t>
            </a:r>
            <a:endParaRPr lang="en-US" altLang="ko-KR" sz="1600" b="1" kern="0" spc="-8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  <a:p>
            <a:pPr defTabSz="685800">
              <a:lnSpc>
                <a:spcPct val="115000"/>
              </a:lnSpc>
              <a:spcAft>
                <a:spcPts val="750"/>
              </a:spcAft>
            </a:pPr>
            <a:r>
              <a:rPr lang="en-US" altLang="ko-KR" sz="1600" b="1" kern="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600" b="1" kern="0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      </a:t>
            </a:r>
            <a:r>
              <a:rPr lang="ko-KR" altLang="en-US" sz="1600" b="1" kern="0" spc="-8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통해 번호 찾기 가능</a:t>
            </a:r>
            <a:r>
              <a:rPr lang="en-US" altLang="ko-KR" sz="1400" b="1" kern="0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    </a:t>
            </a:r>
            <a:endParaRPr lang="ko-KR" altLang="ko-KR" sz="1600" b="1" kern="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5957995" y="3777570"/>
            <a:ext cx="246947" cy="24751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+mj-lt"/>
              </a:rPr>
              <a:t>2</a:t>
            </a:r>
            <a:endParaRPr lang="ko-KR" altLang="en-US" dirty="0">
              <a:latin typeface="+mj-lt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013780" y="3349543"/>
            <a:ext cx="1234978" cy="3709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2834730" y="3195266"/>
            <a:ext cx="321276" cy="26837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1</a:t>
            </a:r>
            <a:endParaRPr lang="ko-KR" altLang="en-US" dirty="0">
              <a:latin typeface="+mj-lt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277631" y="3406554"/>
            <a:ext cx="868619" cy="31391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5128523" y="3135843"/>
            <a:ext cx="321276" cy="26837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+mj-lt"/>
              </a:rPr>
              <a:t>2</a:t>
            </a:r>
            <a:endParaRPr lang="ko-KR" altLang="en-US" dirty="0">
              <a:latin typeface="+mj-lt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478795" y="265071"/>
            <a:ext cx="1895071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altLang="ko-KR" sz="14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2-4. </a:t>
            </a:r>
            <a:r>
              <a:rPr lang="ko-KR" altLang="en-US" sz="14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회원가입 정보입력</a:t>
            </a:r>
            <a:endParaRPr lang="ko-KR" altLang="en-US" sz="14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39443" y="502609"/>
            <a:ext cx="10252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회원 기본정보 입력 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2/5)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- 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과학기술인등록번호 </a:t>
            </a:r>
            <a:r>
              <a:rPr lang="ko-KR" altLang="en-US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검색</a:t>
            </a:r>
            <a:endParaRPr lang="ko-KR" altLang="en-US" sz="28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5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8"/>
          <a:stretch/>
        </p:blipFill>
        <p:spPr>
          <a:xfrm>
            <a:off x="2065072" y="1266023"/>
            <a:ext cx="7059258" cy="410287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1039128" y="-3"/>
            <a:ext cx="1142695" cy="10001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이등변 삼각형 52"/>
          <p:cNvSpPr/>
          <p:nvPr/>
        </p:nvSpPr>
        <p:spPr>
          <a:xfrm flipV="1">
            <a:off x="2369034" y="-8"/>
            <a:ext cx="8681941" cy="998089"/>
          </a:xfrm>
          <a:custGeom>
            <a:avLst/>
            <a:gdLst>
              <a:gd name="connsiteX0" fmla="*/ 0 w 9146442"/>
              <a:gd name="connsiteY0" fmla="*/ 714375 h 714375"/>
              <a:gd name="connsiteX1" fmla="*/ 912586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46442"/>
              <a:gd name="connsiteY0" fmla="*/ 714375 h 714375"/>
              <a:gd name="connsiteX1" fmla="*/ 914491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51632"/>
              <a:gd name="connsiteY0" fmla="*/ 714375 h 714375"/>
              <a:gd name="connsiteX1" fmla="*/ 9151604 w 9151632"/>
              <a:gd name="connsiteY1" fmla="*/ 0 h 714375"/>
              <a:gd name="connsiteX2" fmla="*/ 9146442 w 9151632"/>
              <a:gd name="connsiteY2" fmla="*/ 714375 h 714375"/>
              <a:gd name="connsiteX3" fmla="*/ 0 w 9151632"/>
              <a:gd name="connsiteY3" fmla="*/ 714375 h 714375"/>
              <a:gd name="connsiteX0" fmla="*/ 0 w 9151633"/>
              <a:gd name="connsiteY0" fmla="*/ 709298 h 709298"/>
              <a:gd name="connsiteX1" fmla="*/ 9151604 w 9151633"/>
              <a:gd name="connsiteY1" fmla="*/ 0 h 709298"/>
              <a:gd name="connsiteX2" fmla="*/ 9146442 w 9151633"/>
              <a:gd name="connsiteY2" fmla="*/ 709298 h 709298"/>
              <a:gd name="connsiteX3" fmla="*/ 0 w 9151633"/>
              <a:gd name="connsiteY3" fmla="*/ 709298 h 7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1633" h="709298">
                <a:moveTo>
                  <a:pt x="0" y="709298"/>
                </a:moveTo>
                <a:lnTo>
                  <a:pt x="9151604" y="0"/>
                </a:lnTo>
                <a:cubicBezTo>
                  <a:pt x="9152114" y="238125"/>
                  <a:pt x="9145932" y="471173"/>
                  <a:pt x="9146442" y="709298"/>
                </a:cubicBezTo>
                <a:lnTo>
                  <a:pt x="0" y="7092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이등변 삼각형 10"/>
          <p:cNvSpPr/>
          <p:nvPr/>
        </p:nvSpPr>
        <p:spPr>
          <a:xfrm rot="10800000">
            <a:off x="0" y="-4"/>
            <a:ext cx="12192000" cy="324741"/>
          </a:xfrm>
          <a:prstGeom prst="triangle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446498" y="3253556"/>
            <a:ext cx="11369561" cy="349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5000"/>
              </a:lnSpc>
              <a:spcAft>
                <a:spcPts val="750"/>
              </a:spcAft>
            </a:pPr>
            <a:r>
              <a:rPr lang="en-US" altLang="ko-KR" sz="16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☞</a:t>
            </a: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    </a:t>
            </a: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6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국가번호 포함</a:t>
            </a: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) </a:t>
            </a:r>
            <a:r>
              <a:rPr lang="ko-KR" altLang="en-US" sz="16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전화번호 입력 </a:t>
            </a:r>
            <a:endParaRPr lang="en-US" altLang="ko-KR" sz="1600" b="1" kern="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2809513" y="3319099"/>
            <a:ext cx="246947" cy="24751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1</a:t>
            </a:r>
            <a:endParaRPr lang="ko-KR" altLang="en-US" dirty="0">
              <a:latin typeface="+mj-lt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406809" y="3862887"/>
            <a:ext cx="2617002" cy="66900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227759" y="3708610"/>
            <a:ext cx="321276" cy="26837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1</a:t>
            </a:r>
            <a:endParaRPr lang="ko-KR" altLang="en-US" dirty="0">
              <a:latin typeface="+mj-lt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478795" y="265071"/>
            <a:ext cx="1895071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altLang="ko-KR" sz="14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2-5. </a:t>
            </a:r>
            <a:r>
              <a:rPr lang="ko-KR" altLang="en-US" sz="14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회원가입 정보입력</a:t>
            </a:r>
            <a:endParaRPr lang="ko-KR" altLang="en-US" sz="14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39443" y="502609"/>
            <a:ext cx="10252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회원 기본정보 입력 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ko-KR" sz="28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/5)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– 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전화번호 입력</a:t>
            </a:r>
            <a:endParaRPr lang="ko-KR" altLang="en-US" sz="28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59" r="3215" b="1"/>
          <a:stretch/>
        </p:blipFill>
        <p:spPr>
          <a:xfrm>
            <a:off x="2049323" y="1152939"/>
            <a:ext cx="6832284" cy="312326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1039128" y="-3"/>
            <a:ext cx="1142695" cy="10001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이등변 삼각형 52"/>
          <p:cNvSpPr/>
          <p:nvPr/>
        </p:nvSpPr>
        <p:spPr>
          <a:xfrm flipV="1">
            <a:off x="2369034" y="-8"/>
            <a:ext cx="8681941" cy="998089"/>
          </a:xfrm>
          <a:custGeom>
            <a:avLst/>
            <a:gdLst>
              <a:gd name="connsiteX0" fmla="*/ 0 w 9146442"/>
              <a:gd name="connsiteY0" fmla="*/ 714375 h 714375"/>
              <a:gd name="connsiteX1" fmla="*/ 912586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46442"/>
              <a:gd name="connsiteY0" fmla="*/ 714375 h 714375"/>
              <a:gd name="connsiteX1" fmla="*/ 914491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51632"/>
              <a:gd name="connsiteY0" fmla="*/ 714375 h 714375"/>
              <a:gd name="connsiteX1" fmla="*/ 9151604 w 9151632"/>
              <a:gd name="connsiteY1" fmla="*/ 0 h 714375"/>
              <a:gd name="connsiteX2" fmla="*/ 9146442 w 9151632"/>
              <a:gd name="connsiteY2" fmla="*/ 714375 h 714375"/>
              <a:gd name="connsiteX3" fmla="*/ 0 w 9151632"/>
              <a:gd name="connsiteY3" fmla="*/ 714375 h 714375"/>
              <a:gd name="connsiteX0" fmla="*/ 0 w 9151633"/>
              <a:gd name="connsiteY0" fmla="*/ 709298 h 709298"/>
              <a:gd name="connsiteX1" fmla="*/ 9151604 w 9151633"/>
              <a:gd name="connsiteY1" fmla="*/ 0 h 709298"/>
              <a:gd name="connsiteX2" fmla="*/ 9146442 w 9151633"/>
              <a:gd name="connsiteY2" fmla="*/ 709298 h 709298"/>
              <a:gd name="connsiteX3" fmla="*/ 0 w 9151633"/>
              <a:gd name="connsiteY3" fmla="*/ 709298 h 7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1633" h="709298">
                <a:moveTo>
                  <a:pt x="0" y="709298"/>
                </a:moveTo>
                <a:lnTo>
                  <a:pt x="9151604" y="0"/>
                </a:lnTo>
                <a:cubicBezTo>
                  <a:pt x="9152114" y="238125"/>
                  <a:pt x="9145932" y="471173"/>
                  <a:pt x="9146442" y="709298"/>
                </a:cubicBezTo>
                <a:lnTo>
                  <a:pt x="0" y="7092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이등변 삼각형 10"/>
          <p:cNvSpPr/>
          <p:nvPr/>
        </p:nvSpPr>
        <p:spPr>
          <a:xfrm rot="10800000">
            <a:off x="0" y="-4"/>
            <a:ext cx="12192000" cy="324741"/>
          </a:xfrm>
          <a:prstGeom prst="triangle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003729" y="3305830"/>
            <a:ext cx="6877878" cy="85554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29" name="아래쪽 화살표 28"/>
          <p:cNvSpPr/>
          <p:nvPr/>
        </p:nvSpPr>
        <p:spPr>
          <a:xfrm>
            <a:off x="4516691" y="4182149"/>
            <a:ext cx="395416" cy="911007"/>
          </a:xfrm>
          <a:prstGeom prst="downArrow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80000">
                <a:srgbClr val="00206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2837616" y="5186538"/>
            <a:ext cx="5073931" cy="76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115000"/>
              </a:lnSpc>
              <a:spcAft>
                <a:spcPts val="750"/>
              </a:spcAft>
            </a:pP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☞     </a:t>
            </a: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6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기관명</a:t>
            </a: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기관분류</a:t>
            </a: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기관주소를 선택 및 작성</a:t>
            </a:r>
            <a:endParaRPr lang="en-US" altLang="ko-KR" sz="1600" b="1" kern="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  <a:p>
            <a:pPr algn="ctr" defTabSz="685800">
              <a:lnSpc>
                <a:spcPct val="115000"/>
              </a:lnSpc>
              <a:spcAft>
                <a:spcPts val="750"/>
              </a:spcAft>
            </a:pPr>
            <a:r>
              <a:rPr lang="en-US" altLang="ko-KR" sz="1600" b="1" kern="0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600" b="1" kern="0" spc="-8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영문 공식명칭으로 작성</a:t>
            </a:r>
            <a:r>
              <a:rPr lang="en-US" altLang="ko-KR" sz="1600" b="1" kern="0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)</a:t>
            </a:r>
            <a:r>
              <a:rPr lang="en-US" altLang="ko-KR" sz="1400" b="1" kern="0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</a:t>
            </a:r>
            <a:endParaRPr lang="ko-KR" altLang="ko-KR" sz="1600" b="1" kern="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DF2D57"/>
              </a:solidFill>
              <a:latin typeface="+mn-ea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3566978" y="5250147"/>
            <a:ext cx="246947" cy="24751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+mj-lt"/>
              </a:rPr>
              <a:t>3</a:t>
            </a:r>
            <a:endParaRPr lang="ko-KR" altLang="en-US" dirty="0">
              <a:latin typeface="+mj-lt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78795" y="265071"/>
            <a:ext cx="1895071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altLang="ko-KR" sz="14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2-6. </a:t>
            </a:r>
            <a:r>
              <a:rPr lang="ko-KR" altLang="en-US" sz="14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회원가입 정보입력</a:t>
            </a:r>
            <a:endParaRPr lang="ko-KR" altLang="en-US" sz="14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39444" y="502609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8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회원 기본정보 입력 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ko-KR" sz="28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4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/5)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28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- 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기관명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직장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입력</a:t>
            </a:r>
            <a:endParaRPr lang="ko-KR" altLang="en-US" sz="28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9246704" y="6380204"/>
            <a:ext cx="2743200" cy="365125"/>
          </a:xfrm>
        </p:spPr>
        <p:txBody>
          <a:bodyPr/>
          <a:lstStyle/>
          <a:p>
            <a:fld id="{C0AFC988-D7B7-4454-AB19-13641F34C361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74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815637" y="2115543"/>
            <a:ext cx="10538163" cy="28338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이등변 삼각형 146"/>
          <p:cNvSpPr/>
          <p:nvPr/>
        </p:nvSpPr>
        <p:spPr>
          <a:xfrm flipH="1" flipV="1">
            <a:off x="-10466" y="3848"/>
            <a:ext cx="12197251" cy="1261078"/>
          </a:xfrm>
          <a:custGeom>
            <a:avLst/>
            <a:gdLst>
              <a:gd name="connsiteX0" fmla="*/ 0 w 9146442"/>
              <a:gd name="connsiteY0" fmla="*/ 1708306 h 1708306"/>
              <a:gd name="connsiteX1" fmla="*/ 9125863 w 9146442"/>
              <a:gd name="connsiteY1" fmla="*/ 0 h 1708306"/>
              <a:gd name="connsiteX2" fmla="*/ 9146442 w 9146442"/>
              <a:gd name="connsiteY2" fmla="*/ 1708306 h 1708306"/>
              <a:gd name="connsiteX3" fmla="*/ 0 w 9146442"/>
              <a:gd name="connsiteY3" fmla="*/ 1708306 h 1708306"/>
              <a:gd name="connsiteX0" fmla="*/ 0 w 9139298"/>
              <a:gd name="connsiteY0" fmla="*/ 1708306 h 1713068"/>
              <a:gd name="connsiteX1" fmla="*/ 9125863 w 9139298"/>
              <a:gd name="connsiteY1" fmla="*/ 0 h 1713068"/>
              <a:gd name="connsiteX2" fmla="*/ 9139298 w 9139298"/>
              <a:gd name="connsiteY2" fmla="*/ 1713068 h 1713068"/>
              <a:gd name="connsiteX3" fmla="*/ 0 w 9139298"/>
              <a:gd name="connsiteY3" fmla="*/ 1708306 h 1713068"/>
              <a:gd name="connsiteX0" fmla="*/ 0 w 9140150"/>
              <a:gd name="connsiteY0" fmla="*/ 1708306 h 1713068"/>
              <a:gd name="connsiteX1" fmla="*/ 9140150 w 9140150"/>
              <a:gd name="connsiteY1" fmla="*/ 0 h 1713068"/>
              <a:gd name="connsiteX2" fmla="*/ 9139298 w 9140150"/>
              <a:gd name="connsiteY2" fmla="*/ 1713068 h 1713068"/>
              <a:gd name="connsiteX3" fmla="*/ 0 w 9140150"/>
              <a:gd name="connsiteY3" fmla="*/ 1708306 h 171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0150" h="1713068">
                <a:moveTo>
                  <a:pt x="0" y="1708306"/>
                </a:moveTo>
                <a:lnTo>
                  <a:pt x="9140150" y="0"/>
                </a:lnTo>
                <a:lnTo>
                  <a:pt x="9139298" y="1713068"/>
                </a:lnTo>
                <a:lnTo>
                  <a:pt x="0" y="170830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89DBC8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0" y="-5"/>
            <a:ext cx="12192000" cy="1000130"/>
            <a:chOff x="0" y="-5"/>
            <a:chExt cx="9146442" cy="1000130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0" y="1000125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그룹 11"/>
            <p:cNvGrpSpPr/>
            <p:nvPr/>
          </p:nvGrpSpPr>
          <p:grpSpPr>
            <a:xfrm flipV="1">
              <a:off x="0" y="-5"/>
              <a:ext cx="9146442" cy="998088"/>
              <a:chOff x="-2442" y="4422642"/>
              <a:chExt cx="9146442" cy="2435369"/>
            </a:xfrm>
          </p:grpSpPr>
          <p:sp>
            <p:nvSpPr>
              <p:cNvPr id="18" name="이등변 삼각형 52"/>
              <p:cNvSpPr/>
              <p:nvPr/>
            </p:nvSpPr>
            <p:spPr>
              <a:xfrm>
                <a:off x="1774808" y="4422642"/>
                <a:ext cx="6513195" cy="2435369"/>
              </a:xfrm>
              <a:custGeom>
                <a:avLst/>
                <a:gdLst>
                  <a:gd name="connsiteX0" fmla="*/ 0 w 9146442"/>
                  <a:gd name="connsiteY0" fmla="*/ 714375 h 714375"/>
                  <a:gd name="connsiteX1" fmla="*/ 9125863 w 9146442"/>
                  <a:gd name="connsiteY1" fmla="*/ 0 h 714375"/>
                  <a:gd name="connsiteX2" fmla="*/ 9146442 w 9146442"/>
                  <a:gd name="connsiteY2" fmla="*/ 714375 h 714375"/>
                  <a:gd name="connsiteX3" fmla="*/ 0 w 9146442"/>
                  <a:gd name="connsiteY3" fmla="*/ 714375 h 714375"/>
                  <a:gd name="connsiteX0" fmla="*/ 0 w 9146442"/>
                  <a:gd name="connsiteY0" fmla="*/ 714375 h 714375"/>
                  <a:gd name="connsiteX1" fmla="*/ 9144913 w 9146442"/>
                  <a:gd name="connsiteY1" fmla="*/ 0 h 714375"/>
                  <a:gd name="connsiteX2" fmla="*/ 9146442 w 9146442"/>
                  <a:gd name="connsiteY2" fmla="*/ 714375 h 714375"/>
                  <a:gd name="connsiteX3" fmla="*/ 0 w 9146442"/>
                  <a:gd name="connsiteY3" fmla="*/ 714375 h 714375"/>
                  <a:gd name="connsiteX0" fmla="*/ 0 w 9151632"/>
                  <a:gd name="connsiteY0" fmla="*/ 714375 h 714375"/>
                  <a:gd name="connsiteX1" fmla="*/ 9151604 w 9151632"/>
                  <a:gd name="connsiteY1" fmla="*/ 0 h 714375"/>
                  <a:gd name="connsiteX2" fmla="*/ 9146442 w 9151632"/>
                  <a:gd name="connsiteY2" fmla="*/ 714375 h 714375"/>
                  <a:gd name="connsiteX3" fmla="*/ 0 w 9151632"/>
                  <a:gd name="connsiteY3" fmla="*/ 714375 h 714375"/>
                  <a:gd name="connsiteX0" fmla="*/ 0 w 9151633"/>
                  <a:gd name="connsiteY0" fmla="*/ 709298 h 709298"/>
                  <a:gd name="connsiteX1" fmla="*/ 9151604 w 9151633"/>
                  <a:gd name="connsiteY1" fmla="*/ 0 h 709298"/>
                  <a:gd name="connsiteX2" fmla="*/ 9146442 w 9151633"/>
                  <a:gd name="connsiteY2" fmla="*/ 709298 h 709298"/>
                  <a:gd name="connsiteX3" fmla="*/ 0 w 9151633"/>
                  <a:gd name="connsiteY3" fmla="*/ 709298 h 70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51633" h="709298">
                    <a:moveTo>
                      <a:pt x="0" y="709298"/>
                    </a:moveTo>
                    <a:lnTo>
                      <a:pt x="9151604" y="0"/>
                    </a:lnTo>
                    <a:cubicBezTo>
                      <a:pt x="9152114" y="238125"/>
                      <a:pt x="9145932" y="471173"/>
                      <a:pt x="9146442" y="709298"/>
                    </a:cubicBezTo>
                    <a:lnTo>
                      <a:pt x="0" y="70929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이등변 삼각형 18"/>
              <p:cNvSpPr/>
              <p:nvPr/>
            </p:nvSpPr>
            <p:spPr>
              <a:xfrm rot="10800000" flipV="1">
                <a:off x="-2442" y="6065623"/>
                <a:ext cx="9146442" cy="792379"/>
              </a:xfrm>
              <a:prstGeom prst="triangle">
                <a:avLst>
                  <a:gd name="adj" fmla="val 10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이등변 삼각형 19"/>
              <p:cNvSpPr/>
              <p:nvPr/>
            </p:nvSpPr>
            <p:spPr>
              <a:xfrm rot="10800000" flipV="1">
                <a:off x="-2442" y="6141440"/>
                <a:ext cx="5643684" cy="716562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25000">
                    <a:schemeClr val="accent5"/>
                  </a:gs>
                  <a:gs pos="0">
                    <a:schemeClr val="accent5"/>
                  </a:gs>
                  <a:gs pos="78900">
                    <a:srgbClr val="29878A"/>
                  </a:gs>
                  <a:gs pos="50000">
                    <a:schemeClr val="accent5"/>
                  </a:gs>
                  <a:gs pos="100000">
                    <a:schemeClr val="accent5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8281557" y="-3"/>
              <a:ext cx="857250" cy="10001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8420353" y="235778"/>
              <a:ext cx="593950" cy="7311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36000" bIns="0" anchor="ctr">
              <a:noAutofit/>
            </a:bodyPr>
            <a:lstStyle/>
            <a:p>
              <a: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ko-KR" sz="105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28600" dist="38100" dir="2700000" algn="tl" rotWithShape="0">
                    <a:schemeClr val="accent1">
                      <a:lumMod val="50000"/>
                      <a:alpha val="65000"/>
                    </a:schemeClr>
                  </a:outerShdw>
                </a:effectLst>
                <a:latin typeface="+mj-lt"/>
                <a:ea typeface="KoPub돋움체 Bold" panose="02020603020101020101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24691" y="170601"/>
              <a:ext cx="13858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0" i="0" u="none" strike="noStrike" kern="0" cap="none" normalizeH="0" baseline="0" noProof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D694A"/>
                </a:solidFill>
                <a:effectLst/>
                <a:uLnTx/>
                <a:uFillTx/>
                <a:latin typeface="+mj-lt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639444" y="502609"/>
            <a:ext cx="2489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</a:rPr>
              <a:t>회원가입 목차 </a:t>
            </a:r>
            <a:endParaRPr lang="ko-KR" altLang="en-US" sz="28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2060"/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600" y="2510971"/>
            <a:ext cx="106244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ko-KR" altLang="en-US" sz="2800" b="1" dirty="0" err="1" smtClean="0">
                <a:latin typeface="+mn-ea"/>
              </a:rPr>
              <a:t>과학기술인등록번호</a:t>
            </a:r>
            <a:r>
              <a:rPr lang="en-US" altLang="ko-KR" sz="2800" b="1" dirty="0" smtClean="0">
                <a:latin typeface="+mn-ea"/>
              </a:rPr>
              <a:t>(NTIS)</a:t>
            </a:r>
            <a:r>
              <a:rPr lang="ko-KR" altLang="en-US" sz="2800" b="1" smtClean="0">
                <a:latin typeface="+mn-ea"/>
              </a:rPr>
              <a:t> 발급</a:t>
            </a:r>
            <a:r>
              <a:rPr lang="en-US" altLang="ko-KR" sz="2800" b="1" dirty="0" smtClean="0">
                <a:latin typeface="맑은 고딕" panose="020B0503020000020004" pitchFamily="50" charset="-127"/>
              </a:rPr>
              <a:t>∙∙</a:t>
            </a:r>
            <a:r>
              <a:rPr lang="en-US" altLang="ko-KR" sz="2800" b="1" dirty="0" smtClean="0">
                <a:latin typeface="+mn-ea"/>
              </a:rPr>
              <a:t>∙</a:t>
            </a:r>
            <a:r>
              <a:rPr lang="en-US" altLang="ko-KR" sz="2800" b="1" dirty="0" smtClean="0">
                <a:latin typeface="맑은 고딕" panose="020B0503020000020004" pitchFamily="50" charset="-127"/>
              </a:rPr>
              <a:t>∙∙</a:t>
            </a:r>
            <a:r>
              <a:rPr lang="en-US" altLang="ko-KR" sz="2800" b="1" dirty="0" smtClean="0">
                <a:latin typeface="+mn-ea"/>
              </a:rPr>
              <a:t>∙</a:t>
            </a:r>
            <a:r>
              <a:rPr lang="en-US" altLang="ko-KR" sz="2800" b="1" dirty="0" smtClean="0">
                <a:latin typeface="맑은 고딕" panose="020B0503020000020004" pitchFamily="50" charset="-127"/>
              </a:rPr>
              <a:t>∙∙</a:t>
            </a:r>
            <a:r>
              <a:rPr lang="en-US" altLang="ko-KR" sz="2800" b="1" dirty="0" smtClean="0">
                <a:latin typeface="+mn-ea"/>
              </a:rPr>
              <a:t>∙</a:t>
            </a:r>
            <a:r>
              <a:rPr lang="en-US" altLang="ko-KR" sz="2800" b="1" dirty="0" smtClean="0">
                <a:latin typeface="맑은 고딕" panose="020B0503020000020004" pitchFamily="50" charset="-127"/>
              </a:rPr>
              <a:t>∙∙</a:t>
            </a:r>
            <a:r>
              <a:rPr lang="en-US" altLang="ko-KR" sz="2800" b="1" dirty="0" smtClean="0">
                <a:latin typeface="+mn-ea"/>
              </a:rPr>
              <a:t>∙</a:t>
            </a:r>
            <a:r>
              <a:rPr lang="en-US" altLang="ko-KR" sz="2800" b="1" dirty="0" smtClean="0">
                <a:latin typeface="맑은 고딕" panose="020B0503020000020004" pitchFamily="50" charset="-127"/>
              </a:rPr>
              <a:t>∙∙</a:t>
            </a:r>
            <a:r>
              <a:rPr lang="en-US" altLang="ko-KR" sz="2800" b="1" dirty="0" smtClean="0">
                <a:latin typeface="+mn-ea"/>
              </a:rPr>
              <a:t>∙</a:t>
            </a:r>
            <a:r>
              <a:rPr lang="en-US" altLang="ko-KR" sz="2800" b="1" dirty="0" smtClean="0">
                <a:latin typeface="맑은 고딕" panose="020B0503020000020004" pitchFamily="50" charset="-127"/>
              </a:rPr>
              <a:t>∙∙</a:t>
            </a:r>
            <a:r>
              <a:rPr lang="en-US" altLang="ko-KR" sz="2800" b="1" dirty="0" smtClean="0">
                <a:latin typeface="+mn-ea"/>
              </a:rPr>
              <a:t>∙</a:t>
            </a:r>
            <a:r>
              <a:rPr lang="en-US" altLang="ko-KR" sz="2800" b="1" dirty="0" smtClean="0">
                <a:latin typeface="맑은 고딕" panose="020B0503020000020004" pitchFamily="50" charset="-127"/>
              </a:rPr>
              <a:t>∙∙∙</a:t>
            </a:r>
            <a:r>
              <a:rPr lang="en-US" altLang="ko-KR" sz="2800" b="1" dirty="0" smtClean="0">
                <a:latin typeface="+mn-ea"/>
              </a:rPr>
              <a:t>∙</a:t>
            </a:r>
            <a:r>
              <a:rPr lang="en-US" altLang="ko-KR" sz="2800" b="1" dirty="0" smtClean="0">
                <a:latin typeface="맑은 고딕" panose="020B0503020000020004" pitchFamily="50" charset="-127"/>
              </a:rPr>
              <a:t>∙∙</a:t>
            </a:r>
            <a:r>
              <a:rPr lang="en-US" altLang="ko-KR" sz="2800" b="1" dirty="0" smtClean="0">
                <a:latin typeface="+mn-ea"/>
              </a:rPr>
              <a:t>∙</a:t>
            </a:r>
            <a:r>
              <a:rPr lang="en-US" altLang="ko-KR" sz="2800" b="1" dirty="0" smtClean="0">
                <a:latin typeface="맑은 고딕" panose="020B0503020000020004" pitchFamily="50" charset="-127"/>
              </a:rPr>
              <a:t>∙∙∙∙∙∙ 3</a:t>
            </a:r>
            <a:endParaRPr lang="en-US" altLang="ko-KR" sz="2800" b="1" dirty="0" smtClean="0">
              <a:latin typeface="맑은 고딕" panose="020B0503020000020004" pitchFamily="50" charset="-127"/>
            </a:endParaRPr>
          </a:p>
          <a:p>
            <a:pPr marL="514350" indent="-514350">
              <a:buAutoNum type="arabicPeriod"/>
            </a:pPr>
            <a:endParaRPr lang="en-US" altLang="ko-KR" sz="2800" b="1" dirty="0" smtClean="0">
              <a:latin typeface="+mn-ea"/>
            </a:endParaRPr>
          </a:p>
          <a:p>
            <a:endParaRPr lang="en-US" altLang="ko-KR" sz="2800" b="1" dirty="0">
              <a:latin typeface="+mn-ea"/>
            </a:endParaRPr>
          </a:p>
          <a:p>
            <a:r>
              <a:rPr lang="en-US" altLang="ko-KR" sz="2800" b="1" dirty="0" smtClean="0">
                <a:latin typeface="+mn-ea"/>
              </a:rPr>
              <a:t>2. </a:t>
            </a:r>
            <a:r>
              <a:rPr lang="ko-KR" altLang="en-US" sz="2800" b="1" smtClean="0">
                <a:latin typeface="+mn-ea"/>
              </a:rPr>
              <a:t>산업기술 </a:t>
            </a:r>
            <a:r>
              <a:rPr lang="en-US" altLang="ko-KR" sz="2800" b="1" dirty="0" smtClean="0">
                <a:latin typeface="+mn-ea"/>
              </a:rPr>
              <a:t>R&amp;D </a:t>
            </a:r>
            <a:r>
              <a:rPr lang="ko-KR" altLang="en-US" sz="2800" b="1" smtClean="0">
                <a:latin typeface="+mn-ea"/>
              </a:rPr>
              <a:t>정보포털</a:t>
            </a:r>
            <a:r>
              <a:rPr lang="en-US" altLang="ko-KR" sz="2800" b="1" dirty="0" smtClean="0">
                <a:latin typeface="+mn-ea"/>
              </a:rPr>
              <a:t>(</a:t>
            </a:r>
            <a:r>
              <a:rPr lang="en-US" altLang="ko-KR" sz="2800" b="1" dirty="0" err="1" smtClean="0">
                <a:latin typeface="+mn-ea"/>
              </a:rPr>
              <a:t>iTECH</a:t>
            </a:r>
            <a:r>
              <a:rPr lang="en-US" altLang="ko-KR" sz="2800" b="1" dirty="0" smtClean="0">
                <a:latin typeface="+mn-ea"/>
              </a:rPr>
              <a:t>+) </a:t>
            </a:r>
            <a:r>
              <a:rPr lang="ko-KR" altLang="en-US" sz="2800" b="1" smtClean="0">
                <a:latin typeface="+mn-ea"/>
              </a:rPr>
              <a:t>회원가입</a:t>
            </a:r>
            <a:r>
              <a:rPr lang="en-US" altLang="ko-KR" sz="2800" b="1" dirty="0" smtClean="0">
                <a:latin typeface="+mn-ea"/>
              </a:rPr>
              <a:t>∙</a:t>
            </a:r>
            <a:r>
              <a:rPr lang="en-US" altLang="ko-KR" sz="2800" b="1" dirty="0" smtClean="0">
                <a:latin typeface="맑은 고딕" panose="020B0503020000020004" pitchFamily="50" charset="-127"/>
              </a:rPr>
              <a:t>∙∙</a:t>
            </a:r>
            <a:r>
              <a:rPr lang="en-US" altLang="ko-KR" sz="2800" b="1" dirty="0" smtClean="0">
                <a:latin typeface="+mn-ea"/>
              </a:rPr>
              <a:t>∙</a:t>
            </a:r>
            <a:r>
              <a:rPr lang="en-US" altLang="ko-KR" sz="2800" b="1" dirty="0" smtClean="0">
                <a:latin typeface="맑은 고딕" panose="020B0503020000020004" pitchFamily="50" charset="-127"/>
              </a:rPr>
              <a:t>∙∙</a:t>
            </a:r>
            <a:r>
              <a:rPr lang="en-US" altLang="ko-KR" sz="2800" b="1" dirty="0" smtClean="0">
                <a:latin typeface="+mn-ea"/>
              </a:rPr>
              <a:t>∙∙</a:t>
            </a:r>
            <a:r>
              <a:rPr lang="en-US" altLang="ko-KR" sz="2800" b="1" dirty="0" smtClean="0">
                <a:latin typeface="맑은 고딕" panose="020B0503020000020004" pitchFamily="50" charset="-127"/>
              </a:rPr>
              <a:t>∙∙∙∙</a:t>
            </a:r>
            <a:r>
              <a:rPr lang="en-US" altLang="ko-KR" sz="2800" b="1" dirty="0">
                <a:latin typeface="맑은 고딕" panose="020B0503020000020004" pitchFamily="50" charset="-127"/>
              </a:rPr>
              <a:t>∙∙</a:t>
            </a:r>
            <a:r>
              <a:rPr lang="en-US" altLang="ko-KR" sz="2800" b="1" dirty="0" smtClean="0">
                <a:latin typeface="맑은 고딕" panose="020B0503020000020004" pitchFamily="50" charset="-127"/>
              </a:rPr>
              <a:t>∙ </a:t>
            </a:r>
            <a:r>
              <a:rPr lang="en-US" altLang="ko-KR" sz="2800" b="1" dirty="0" smtClean="0">
                <a:latin typeface="맑은 고딕" panose="020B0503020000020004" pitchFamily="50" charset="-127"/>
              </a:rPr>
              <a:t>13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202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663" y="1263157"/>
            <a:ext cx="7467600" cy="431482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1039128" y="-3"/>
            <a:ext cx="1142695" cy="10001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이등변 삼각형 52"/>
          <p:cNvSpPr/>
          <p:nvPr/>
        </p:nvSpPr>
        <p:spPr>
          <a:xfrm flipV="1">
            <a:off x="2369034" y="-8"/>
            <a:ext cx="8681941" cy="998089"/>
          </a:xfrm>
          <a:custGeom>
            <a:avLst/>
            <a:gdLst>
              <a:gd name="connsiteX0" fmla="*/ 0 w 9146442"/>
              <a:gd name="connsiteY0" fmla="*/ 714375 h 714375"/>
              <a:gd name="connsiteX1" fmla="*/ 912586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46442"/>
              <a:gd name="connsiteY0" fmla="*/ 714375 h 714375"/>
              <a:gd name="connsiteX1" fmla="*/ 914491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51632"/>
              <a:gd name="connsiteY0" fmla="*/ 714375 h 714375"/>
              <a:gd name="connsiteX1" fmla="*/ 9151604 w 9151632"/>
              <a:gd name="connsiteY1" fmla="*/ 0 h 714375"/>
              <a:gd name="connsiteX2" fmla="*/ 9146442 w 9151632"/>
              <a:gd name="connsiteY2" fmla="*/ 714375 h 714375"/>
              <a:gd name="connsiteX3" fmla="*/ 0 w 9151632"/>
              <a:gd name="connsiteY3" fmla="*/ 714375 h 714375"/>
              <a:gd name="connsiteX0" fmla="*/ 0 w 9151633"/>
              <a:gd name="connsiteY0" fmla="*/ 709298 h 709298"/>
              <a:gd name="connsiteX1" fmla="*/ 9151604 w 9151633"/>
              <a:gd name="connsiteY1" fmla="*/ 0 h 709298"/>
              <a:gd name="connsiteX2" fmla="*/ 9146442 w 9151633"/>
              <a:gd name="connsiteY2" fmla="*/ 709298 h 709298"/>
              <a:gd name="connsiteX3" fmla="*/ 0 w 9151633"/>
              <a:gd name="connsiteY3" fmla="*/ 709298 h 7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1633" h="709298">
                <a:moveTo>
                  <a:pt x="0" y="709298"/>
                </a:moveTo>
                <a:lnTo>
                  <a:pt x="9151604" y="0"/>
                </a:lnTo>
                <a:cubicBezTo>
                  <a:pt x="9152114" y="238125"/>
                  <a:pt x="9145932" y="471173"/>
                  <a:pt x="9146442" y="709298"/>
                </a:cubicBezTo>
                <a:lnTo>
                  <a:pt x="0" y="7092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" name="이등변 삼각형 7"/>
          <p:cNvSpPr/>
          <p:nvPr/>
        </p:nvSpPr>
        <p:spPr>
          <a:xfrm rot="10800000">
            <a:off x="0" y="-4"/>
            <a:ext cx="12192000" cy="324741"/>
          </a:xfrm>
          <a:prstGeom prst="triangle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776663" y="5462669"/>
            <a:ext cx="10314039" cy="1008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5000"/>
              </a:lnSpc>
              <a:spcAft>
                <a:spcPts val="750"/>
              </a:spcAft>
            </a:pP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※     </a:t>
            </a:r>
            <a:r>
              <a:rPr lang="ko-KR" altLang="en-US" sz="16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구독신청 </a:t>
            </a:r>
            <a:r>
              <a:rPr lang="ko-KR" altLang="en-US" sz="1600" b="1" kern="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동의시</a:t>
            </a:r>
            <a:r>
              <a:rPr lang="ko-KR" altLang="en-US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회원정보에 등록된 </a:t>
            </a:r>
            <a:r>
              <a:rPr lang="ko-KR" altLang="en-US" sz="1600" b="1" kern="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이메일</a:t>
            </a:r>
            <a:r>
              <a:rPr lang="ko-KR" altLang="en-US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주소로 </a:t>
            </a: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KEIT </a:t>
            </a:r>
            <a:r>
              <a:rPr lang="ko-KR" altLang="en-US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산업기술 </a:t>
            </a: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R&amp;D </a:t>
            </a:r>
            <a:r>
              <a:rPr lang="ko-KR" altLang="en-US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과제관련 </a:t>
            </a:r>
            <a:r>
              <a:rPr lang="ko-KR" altLang="en-US" sz="16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뉴스레터가 발송</a:t>
            </a:r>
            <a:endParaRPr lang="en-US" altLang="ko-KR" sz="1600" b="1" kern="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  <a:p>
            <a:pPr defTabSz="685800">
              <a:lnSpc>
                <a:spcPct val="115000"/>
              </a:lnSpc>
              <a:spcAft>
                <a:spcPts val="750"/>
              </a:spcAft>
            </a:pP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      (</a:t>
            </a:r>
            <a:r>
              <a:rPr lang="ko-KR" altLang="en-US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뉴스레터 서비스를 동의하지 않더라도 불이익이 발생하지 않습니다</a:t>
            </a:r>
            <a:r>
              <a:rPr lang="en-US" altLang="ko-KR" sz="16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.)</a:t>
            </a:r>
            <a:r>
              <a:rPr lang="en-US" altLang="ko-KR" sz="16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j-lt"/>
                <a:ea typeface="KoPub돋움체 Bold" panose="02020603020101020101" pitchFamily="18" charset="-127"/>
              </a:rPr>
              <a:t/>
            </a:r>
            <a:br>
              <a:rPr lang="en-US" altLang="ko-KR" sz="16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j-lt"/>
                <a:ea typeface="KoPub돋움체 Bold" panose="02020603020101020101" pitchFamily="18" charset="-127"/>
              </a:rPr>
            </a:br>
            <a:r>
              <a:rPr lang="en-US" altLang="ko-KR" sz="1400" b="1" kern="0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j-lt"/>
                <a:ea typeface="KoPub돋움체 Light" panose="02020603020101020101" pitchFamily="18" charset="-127"/>
              </a:rPr>
              <a:t>  </a:t>
            </a:r>
            <a:endParaRPr lang="ko-KR" altLang="ko-KR" sz="1600" b="1" kern="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j-lt"/>
              <a:ea typeface="KoPub돋움체 Light" panose="02020603020101020101" pitchFamily="18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081285" y="5515955"/>
            <a:ext cx="246947" cy="24751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1</a:t>
            </a:r>
            <a:endParaRPr lang="ko-KR" altLang="en-US" dirty="0">
              <a:latin typeface="+mj-lt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78795" y="265071"/>
            <a:ext cx="1895071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altLang="ko-KR" sz="14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2-7. </a:t>
            </a:r>
            <a:r>
              <a:rPr lang="ko-KR" altLang="en-US" sz="14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회원가입 정보입력</a:t>
            </a:r>
            <a:endParaRPr lang="ko-KR" altLang="en-US" sz="14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39444" y="502609"/>
            <a:ext cx="6652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8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회원 기본정보 입력 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(5/5)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– 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뉴스레터 동의</a:t>
            </a:r>
            <a:endParaRPr lang="ko-KR" altLang="en-US" sz="28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8328857" y="5112073"/>
            <a:ext cx="719727" cy="21736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783120" y="4753488"/>
            <a:ext cx="7344977" cy="2651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30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1039128" y="-3"/>
            <a:ext cx="1142695" cy="10001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이등변 삼각형 52"/>
          <p:cNvSpPr/>
          <p:nvPr/>
        </p:nvSpPr>
        <p:spPr>
          <a:xfrm flipV="1">
            <a:off x="2369034" y="-8"/>
            <a:ext cx="8681941" cy="998089"/>
          </a:xfrm>
          <a:custGeom>
            <a:avLst/>
            <a:gdLst>
              <a:gd name="connsiteX0" fmla="*/ 0 w 9146442"/>
              <a:gd name="connsiteY0" fmla="*/ 714375 h 714375"/>
              <a:gd name="connsiteX1" fmla="*/ 912586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46442"/>
              <a:gd name="connsiteY0" fmla="*/ 714375 h 714375"/>
              <a:gd name="connsiteX1" fmla="*/ 914491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51632"/>
              <a:gd name="connsiteY0" fmla="*/ 714375 h 714375"/>
              <a:gd name="connsiteX1" fmla="*/ 9151604 w 9151632"/>
              <a:gd name="connsiteY1" fmla="*/ 0 h 714375"/>
              <a:gd name="connsiteX2" fmla="*/ 9146442 w 9151632"/>
              <a:gd name="connsiteY2" fmla="*/ 714375 h 714375"/>
              <a:gd name="connsiteX3" fmla="*/ 0 w 9151632"/>
              <a:gd name="connsiteY3" fmla="*/ 714375 h 714375"/>
              <a:gd name="connsiteX0" fmla="*/ 0 w 9151633"/>
              <a:gd name="connsiteY0" fmla="*/ 709298 h 709298"/>
              <a:gd name="connsiteX1" fmla="*/ 9151604 w 9151633"/>
              <a:gd name="connsiteY1" fmla="*/ 0 h 709298"/>
              <a:gd name="connsiteX2" fmla="*/ 9146442 w 9151633"/>
              <a:gd name="connsiteY2" fmla="*/ 709298 h 709298"/>
              <a:gd name="connsiteX3" fmla="*/ 0 w 9151633"/>
              <a:gd name="connsiteY3" fmla="*/ 709298 h 7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1633" h="709298">
                <a:moveTo>
                  <a:pt x="0" y="709298"/>
                </a:moveTo>
                <a:lnTo>
                  <a:pt x="9151604" y="0"/>
                </a:lnTo>
                <a:cubicBezTo>
                  <a:pt x="9152114" y="238125"/>
                  <a:pt x="9145932" y="471173"/>
                  <a:pt x="9146442" y="709298"/>
                </a:cubicBezTo>
                <a:lnTo>
                  <a:pt x="0" y="7092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이등변 삼각형 10"/>
          <p:cNvSpPr/>
          <p:nvPr/>
        </p:nvSpPr>
        <p:spPr>
          <a:xfrm rot="10800000">
            <a:off x="0" y="-4"/>
            <a:ext cx="12192000" cy="324741"/>
          </a:xfrm>
          <a:prstGeom prst="triangle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946672" y="1183341"/>
            <a:ext cx="8530814" cy="4593515"/>
            <a:chOff x="1699708" y="1183340"/>
            <a:chExt cx="8601948" cy="5570451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" t="132" b="1"/>
            <a:stretch/>
          </p:blipFill>
          <p:spPr>
            <a:xfrm>
              <a:off x="1699708" y="1183340"/>
              <a:ext cx="8601948" cy="5570451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784" y="3015507"/>
              <a:ext cx="5497159" cy="3417565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</p:pic>
        <p:sp>
          <p:nvSpPr>
            <p:cNvPr id="18" name="직사각형 17"/>
            <p:cNvSpPr/>
            <p:nvPr/>
          </p:nvSpPr>
          <p:spPr>
            <a:xfrm>
              <a:off x="7519595" y="2151529"/>
              <a:ext cx="408791" cy="1936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19" name="아래쪽 화살표 18"/>
            <p:cNvSpPr/>
            <p:nvPr/>
          </p:nvSpPr>
          <p:spPr>
            <a:xfrm>
              <a:off x="7532970" y="2402350"/>
              <a:ext cx="395416" cy="512972"/>
            </a:xfrm>
            <a:prstGeom prst="downArrow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80000">
                  <a:srgbClr val="002060"/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4615725" y="5096327"/>
              <a:ext cx="1949698" cy="45047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7272208" y="1949689"/>
              <a:ext cx="321276" cy="26837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+mj-lt"/>
                </a:rPr>
                <a:t>1</a:t>
              </a:r>
              <a:endParaRPr lang="ko-KR" altLang="en-US" dirty="0">
                <a:latin typeface="+mj-lt"/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4294449" y="4827948"/>
              <a:ext cx="321276" cy="26837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+mj-lt"/>
                </a:rPr>
                <a:t>2</a:t>
              </a:r>
              <a:endParaRPr lang="ko-KR" altLang="en-US" dirty="0">
                <a:latin typeface="+mj-lt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478795" y="265071"/>
            <a:ext cx="1561646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altLang="ko-KR" sz="14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2-8. </a:t>
            </a:r>
            <a:r>
              <a:rPr lang="ko-KR" altLang="en-US" sz="14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회원가입 확인</a:t>
            </a:r>
            <a:endParaRPr lang="ko-KR" altLang="en-US" sz="14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39444" y="502609"/>
            <a:ext cx="3068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회원가입 확인하기</a:t>
            </a:r>
            <a:endParaRPr lang="ko-KR" altLang="en-US" sz="28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17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이등변 삼각형 146"/>
          <p:cNvSpPr/>
          <p:nvPr/>
        </p:nvSpPr>
        <p:spPr>
          <a:xfrm flipH="1" flipV="1">
            <a:off x="-10466" y="3848"/>
            <a:ext cx="12197251" cy="1261078"/>
          </a:xfrm>
          <a:custGeom>
            <a:avLst/>
            <a:gdLst>
              <a:gd name="connsiteX0" fmla="*/ 0 w 9146442"/>
              <a:gd name="connsiteY0" fmla="*/ 1708306 h 1708306"/>
              <a:gd name="connsiteX1" fmla="*/ 9125863 w 9146442"/>
              <a:gd name="connsiteY1" fmla="*/ 0 h 1708306"/>
              <a:gd name="connsiteX2" fmla="*/ 9146442 w 9146442"/>
              <a:gd name="connsiteY2" fmla="*/ 1708306 h 1708306"/>
              <a:gd name="connsiteX3" fmla="*/ 0 w 9146442"/>
              <a:gd name="connsiteY3" fmla="*/ 1708306 h 1708306"/>
              <a:gd name="connsiteX0" fmla="*/ 0 w 9139298"/>
              <a:gd name="connsiteY0" fmla="*/ 1708306 h 1713068"/>
              <a:gd name="connsiteX1" fmla="*/ 9125863 w 9139298"/>
              <a:gd name="connsiteY1" fmla="*/ 0 h 1713068"/>
              <a:gd name="connsiteX2" fmla="*/ 9139298 w 9139298"/>
              <a:gd name="connsiteY2" fmla="*/ 1713068 h 1713068"/>
              <a:gd name="connsiteX3" fmla="*/ 0 w 9139298"/>
              <a:gd name="connsiteY3" fmla="*/ 1708306 h 1713068"/>
              <a:gd name="connsiteX0" fmla="*/ 0 w 9140150"/>
              <a:gd name="connsiteY0" fmla="*/ 1708306 h 1713068"/>
              <a:gd name="connsiteX1" fmla="*/ 9140150 w 9140150"/>
              <a:gd name="connsiteY1" fmla="*/ 0 h 1713068"/>
              <a:gd name="connsiteX2" fmla="*/ 9139298 w 9140150"/>
              <a:gd name="connsiteY2" fmla="*/ 1713068 h 1713068"/>
              <a:gd name="connsiteX3" fmla="*/ 0 w 9140150"/>
              <a:gd name="connsiteY3" fmla="*/ 1708306 h 171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0150" h="1713068">
                <a:moveTo>
                  <a:pt x="0" y="1708306"/>
                </a:moveTo>
                <a:lnTo>
                  <a:pt x="9140150" y="0"/>
                </a:lnTo>
                <a:lnTo>
                  <a:pt x="9139298" y="1713068"/>
                </a:lnTo>
                <a:lnTo>
                  <a:pt x="0" y="170830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89DBC8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0" y="-5"/>
            <a:ext cx="12192000" cy="1000130"/>
            <a:chOff x="0" y="-5"/>
            <a:chExt cx="9146442" cy="1000130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0" y="1000125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그룹 11"/>
            <p:cNvGrpSpPr/>
            <p:nvPr/>
          </p:nvGrpSpPr>
          <p:grpSpPr>
            <a:xfrm flipV="1">
              <a:off x="0" y="-5"/>
              <a:ext cx="9146442" cy="998088"/>
              <a:chOff x="-2442" y="4422642"/>
              <a:chExt cx="9146442" cy="2435369"/>
            </a:xfrm>
          </p:grpSpPr>
          <p:sp>
            <p:nvSpPr>
              <p:cNvPr id="18" name="이등변 삼각형 52"/>
              <p:cNvSpPr/>
              <p:nvPr/>
            </p:nvSpPr>
            <p:spPr>
              <a:xfrm>
                <a:off x="1774808" y="4422642"/>
                <a:ext cx="6513195" cy="2435369"/>
              </a:xfrm>
              <a:custGeom>
                <a:avLst/>
                <a:gdLst>
                  <a:gd name="connsiteX0" fmla="*/ 0 w 9146442"/>
                  <a:gd name="connsiteY0" fmla="*/ 714375 h 714375"/>
                  <a:gd name="connsiteX1" fmla="*/ 9125863 w 9146442"/>
                  <a:gd name="connsiteY1" fmla="*/ 0 h 714375"/>
                  <a:gd name="connsiteX2" fmla="*/ 9146442 w 9146442"/>
                  <a:gd name="connsiteY2" fmla="*/ 714375 h 714375"/>
                  <a:gd name="connsiteX3" fmla="*/ 0 w 9146442"/>
                  <a:gd name="connsiteY3" fmla="*/ 714375 h 714375"/>
                  <a:gd name="connsiteX0" fmla="*/ 0 w 9146442"/>
                  <a:gd name="connsiteY0" fmla="*/ 714375 h 714375"/>
                  <a:gd name="connsiteX1" fmla="*/ 9144913 w 9146442"/>
                  <a:gd name="connsiteY1" fmla="*/ 0 h 714375"/>
                  <a:gd name="connsiteX2" fmla="*/ 9146442 w 9146442"/>
                  <a:gd name="connsiteY2" fmla="*/ 714375 h 714375"/>
                  <a:gd name="connsiteX3" fmla="*/ 0 w 9146442"/>
                  <a:gd name="connsiteY3" fmla="*/ 714375 h 714375"/>
                  <a:gd name="connsiteX0" fmla="*/ 0 w 9151632"/>
                  <a:gd name="connsiteY0" fmla="*/ 714375 h 714375"/>
                  <a:gd name="connsiteX1" fmla="*/ 9151604 w 9151632"/>
                  <a:gd name="connsiteY1" fmla="*/ 0 h 714375"/>
                  <a:gd name="connsiteX2" fmla="*/ 9146442 w 9151632"/>
                  <a:gd name="connsiteY2" fmla="*/ 714375 h 714375"/>
                  <a:gd name="connsiteX3" fmla="*/ 0 w 9151632"/>
                  <a:gd name="connsiteY3" fmla="*/ 714375 h 714375"/>
                  <a:gd name="connsiteX0" fmla="*/ 0 w 9151633"/>
                  <a:gd name="connsiteY0" fmla="*/ 709298 h 709298"/>
                  <a:gd name="connsiteX1" fmla="*/ 9151604 w 9151633"/>
                  <a:gd name="connsiteY1" fmla="*/ 0 h 709298"/>
                  <a:gd name="connsiteX2" fmla="*/ 9146442 w 9151633"/>
                  <a:gd name="connsiteY2" fmla="*/ 709298 h 709298"/>
                  <a:gd name="connsiteX3" fmla="*/ 0 w 9151633"/>
                  <a:gd name="connsiteY3" fmla="*/ 709298 h 70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51633" h="709298">
                    <a:moveTo>
                      <a:pt x="0" y="709298"/>
                    </a:moveTo>
                    <a:lnTo>
                      <a:pt x="9151604" y="0"/>
                    </a:lnTo>
                    <a:cubicBezTo>
                      <a:pt x="9152114" y="238125"/>
                      <a:pt x="9145932" y="471173"/>
                      <a:pt x="9146442" y="709298"/>
                    </a:cubicBezTo>
                    <a:lnTo>
                      <a:pt x="0" y="70929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이등변 삼각형 18"/>
              <p:cNvSpPr/>
              <p:nvPr/>
            </p:nvSpPr>
            <p:spPr>
              <a:xfrm rot="10800000" flipV="1">
                <a:off x="-2442" y="6065623"/>
                <a:ext cx="9146442" cy="792379"/>
              </a:xfrm>
              <a:prstGeom prst="triangle">
                <a:avLst>
                  <a:gd name="adj" fmla="val 10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이등변 삼각형 19"/>
              <p:cNvSpPr/>
              <p:nvPr/>
            </p:nvSpPr>
            <p:spPr>
              <a:xfrm rot="10800000" flipV="1">
                <a:off x="-2442" y="6141440"/>
                <a:ext cx="5643684" cy="716562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25000">
                    <a:schemeClr val="accent5"/>
                  </a:gs>
                  <a:gs pos="0">
                    <a:schemeClr val="accent5"/>
                  </a:gs>
                  <a:gs pos="78900">
                    <a:srgbClr val="29878A"/>
                  </a:gs>
                  <a:gs pos="50000">
                    <a:schemeClr val="accent5"/>
                  </a:gs>
                  <a:gs pos="100000">
                    <a:schemeClr val="accent5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8281557" y="-3"/>
              <a:ext cx="857250" cy="10001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8420353" y="235778"/>
              <a:ext cx="593950" cy="7311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36000" bIns="0" anchor="ctr">
              <a:noAutofit/>
            </a:bodyPr>
            <a:lstStyle/>
            <a:p>
              <a: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ko-KR" sz="105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28600" dist="38100" dir="2700000" algn="tl" rotWithShape="0">
                    <a:schemeClr val="accent1">
                      <a:lumMod val="50000"/>
                      <a:alpha val="65000"/>
                    </a:schemeClr>
                  </a:outerShdw>
                </a:effectLst>
                <a:latin typeface="+mj-lt"/>
                <a:ea typeface="KoPub돋움체 Bold" panose="02020603020101020101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24691" y="170601"/>
              <a:ext cx="13858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0" i="0" u="none" strike="noStrike" kern="0" cap="none" normalizeH="0" baseline="0" noProof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D694A"/>
                </a:solidFill>
                <a:effectLst/>
                <a:uLnTx/>
                <a:uFillTx/>
                <a:latin typeface="+mj-lt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18904" y="2874172"/>
            <a:ext cx="7554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과학기술인등록번호</a:t>
            </a:r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(NTIS)</a:t>
            </a:r>
            <a:r>
              <a:rPr lang="ko-KR" alt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발급</a:t>
            </a:r>
            <a:endPara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3</a:t>
            </a:fld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-10465" y="2874172"/>
            <a:ext cx="2244782" cy="826490"/>
            <a:chOff x="-10465" y="2874172"/>
            <a:chExt cx="2244782" cy="826490"/>
          </a:xfrm>
        </p:grpSpPr>
        <p:sp>
          <p:nvSpPr>
            <p:cNvPr id="9" name="순서도: 지연 8"/>
            <p:cNvSpPr/>
            <p:nvPr/>
          </p:nvSpPr>
          <p:spPr>
            <a:xfrm>
              <a:off x="1025719" y="2874173"/>
              <a:ext cx="1208598" cy="826489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altLang="ko-KR" sz="4400" dirty="0" smtClean="0"/>
                <a:t>1</a:t>
              </a:r>
              <a:endParaRPr lang="ko-KR" altLang="en-US" sz="4400" dirty="0" smtClean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-10465" y="2874172"/>
              <a:ext cx="1036184" cy="8264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4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371735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0" y="-8"/>
            <a:ext cx="12192000" cy="1456724"/>
            <a:chOff x="0" y="-8"/>
            <a:chExt cx="9146442" cy="1456724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0" y="1000125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그룹 10"/>
            <p:cNvGrpSpPr/>
            <p:nvPr/>
          </p:nvGrpSpPr>
          <p:grpSpPr>
            <a:xfrm flipV="1">
              <a:off x="0" y="-8"/>
              <a:ext cx="9146442" cy="998089"/>
              <a:chOff x="-2442" y="4422642"/>
              <a:chExt cx="9146442" cy="2435369"/>
            </a:xfrm>
          </p:grpSpPr>
          <p:sp>
            <p:nvSpPr>
              <p:cNvPr id="17" name="이등변 삼각형 52"/>
              <p:cNvSpPr/>
              <p:nvPr/>
            </p:nvSpPr>
            <p:spPr>
              <a:xfrm>
                <a:off x="1774808" y="4422642"/>
                <a:ext cx="6513195" cy="2435369"/>
              </a:xfrm>
              <a:custGeom>
                <a:avLst/>
                <a:gdLst>
                  <a:gd name="connsiteX0" fmla="*/ 0 w 9146442"/>
                  <a:gd name="connsiteY0" fmla="*/ 714375 h 714375"/>
                  <a:gd name="connsiteX1" fmla="*/ 9125863 w 9146442"/>
                  <a:gd name="connsiteY1" fmla="*/ 0 h 714375"/>
                  <a:gd name="connsiteX2" fmla="*/ 9146442 w 9146442"/>
                  <a:gd name="connsiteY2" fmla="*/ 714375 h 714375"/>
                  <a:gd name="connsiteX3" fmla="*/ 0 w 9146442"/>
                  <a:gd name="connsiteY3" fmla="*/ 714375 h 714375"/>
                  <a:gd name="connsiteX0" fmla="*/ 0 w 9146442"/>
                  <a:gd name="connsiteY0" fmla="*/ 714375 h 714375"/>
                  <a:gd name="connsiteX1" fmla="*/ 9144913 w 9146442"/>
                  <a:gd name="connsiteY1" fmla="*/ 0 h 714375"/>
                  <a:gd name="connsiteX2" fmla="*/ 9146442 w 9146442"/>
                  <a:gd name="connsiteY2" fmla="*/ 714375 h 714375"/>
                  <a:gd name="connsiteX3" fmla="*/ 0 w 9146442"/>
                  <a:gd name="connsiteY3" fmla="*/ 714375 h 714375"/>
                  <a:gd name="connsiteX0" fmla="*/ 0 w 9151632"/>
                  <a:gd name="connsiteY0" fmla="*/ 714375 h 714375"/>
                  <a:gd name="connsiteX1" fmla="*/ 9151604 w 9151632"/>
                  <a:gd name="connsiteY1" fmla="*/ 0 h 714375"/>
                  <a:gd name="connsiteX2" fmla="*/ 9146442 w 9151632"/>
                  <a:gd name="connsiteY2" fmla="*/ 714375 h 714375"/>
                  <a:gd name="connsiteX3" fmla="*/ 0 w 9151632"/>
                  <a:gd name="connsiteY3" fmla="*/ 714375 h 714375"/>
                  <a:gd name="connsiteX0" fmla="*/ 0 w 9151633"/>
                  <a:gd name="connsiteY0" fmla="*/ 709298 h 709298"/>
                  <a:gd name="connsiteX1" fmla="*/ 9151604 w 9151633"/>
                  <a:gd name="connsiteY1" fmla="*/ 0 h 709298"/>
                  <a:gd name="connsiteX2" fmla="*/ 9146442 w 9151633"/>
                  <a:gd name="connsiteY2" fmla="*/ 709298 h 709298"/>
                  <a:gd name="connsiteX3" fmla="*/ 0 w 9151633"/>
                  <a:gd name="connsiteY3" fmla="*/ 709298 h 70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51633" h="709298">
                    <a:moveTo>
                      <a:pt x="0" y="709298"/>
                    </a:moveTo>
                    <a:lnTo>
                      <a:pt x="9151604" y="0"/>
                    </a:lnTo>
                    <a:cubicBezTo>
                      <a:pt x="9152114" y="238125"/>
                      <a:pt x="9145932" y="471173"/>
                      <a:pt x="9146442" y="709298"/>
                    </a:cubicBezTo>
                    <a:lnTo>
                      <a:pt x="0" y="70929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이등변 삼각형 17"/>
              <p:cNvSpPr/>
              <p:nvPr/>
            </p:nvSpPr>
            <p:spPr>
              <a:xfrm rot="10800000" flipV="1">
                <a:off x="-2442" y="6065623"/>
                <a:ext cx="9146442" cy="792379"/>
              </a:xfrm>
              <a:prstGeom prst="triangle">
                <a:avLst>
                  <a:gd name="adj" fmla="val 10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이등변 삼각형 18"/>
              <p:cNvSpPr/>
              <p:nvPr/>
            </p:nvSpPr>
            <p:spPr>
              <a:xfrm rot="10800000" flipV="1">
                <a:off x="-2442" y="6141440"/>
                <a:ext cx="5643684" cy="716562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25000">
                    <a:schemeClr val="accent5"/>
                  </a:gs>
                  <a:gs pos="0">
                    <a:schemeClr val="accent5"/>
                  </a:gs>
                  <a:gs pos="78900">
                    <a:srgbClr val="29878A"/>
                  </a:gs>
                  <a:gs pos="50000">
                    <a:schemeClr val="accent5"/>
                  </a:gs>
                  <a:gs pos="100000">
                    <a:schemeClr val="accent5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" name="직사각형 11"/>
            <p:cNvSpPr/>
            <p:nvPr/>
          </p:nvSpPr>
          <p:spPr>
            <a:xfrm>
              <a:off x="479711" y="502609"/>
              <a:ext cx="5462328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800" b="1" kern="0" spc="-10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+mn-ea"/>
                </a:rPr>
                <a:t>과학기술인등록번호</a:t>
              </a:r>
              <a:r>
                <a:rPr lang="ko-KR" altLang="en-US" sz="2800" b="1" kern="0" spc="-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+mn-ea"/>
                </a:rPr>
                <a:t> 홈페이지에서 </a:t>
              </a:r>
              <a:r>
                <a:rPr lang="en-US" altLang="ko-KR" sz="2800" b="1" kern="0" spc="-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+mn-ea"/>
                </a:rPr>
                <a:t>‘</a:t>
              </a:r>
              <a:r>
                <a:rPr lang="ko-KR" altLang="en-US" sz="2800" b="1" kern="0" spc="-10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+mn-ea"/>
                </a:rPr>
                <a:t>발급</a:t>
              </a:r>
              <a:r>
                <a:rPr lang="en-US" altLang="ko-KR" sz="2800" b="1" kern="0" spc="-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+mn-ea"/>
                </a:rPr>
                <a:t>’ </a:t>
              </a:r>
              <a:r>
                <a:rPr lang="ko-KR" altLang="en-US" sz="2800" b="1" kern="0" spc="-10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+mn-ea"/>
                </a:rPr>
                <a:t>클릭</a:t>
              </a:r>
              <a:endParaRPr lang="ko-KR" altLang="en-US" sz="28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endParaRPr>
            </a:p>
            <a:p>
              <a:pPr defTabSz="914400">
                <a:defRPr/>
              </a:pPr>
              <a:r>
                <a:rPr lang="ko-KR" altLang="en-US" sz="2800" b="1" kern="0" spc="-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endParaRPr lang="ko-KR" altLang="en-US" sz="28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59192" y="265071"/>
              <a:ext cx="2923696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lnSpc>
                  <a:spcPct val="130000"/>
                </a:lnSpc>
                <a:spcBef>
                  <a:spcPts val="600"/>
                </a:spcBef>
                <a:defRPr/>
              </a:pPr>
              <a:r>
                <a:rPr lang="en-US" altLang="ko-KR" sz="1400" b="1" kern="0" spc="-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1-1. NTIS </a:t>
              </a:r>
              <a:r>
                <a:rPr lang="ko-KR" altLang="en-US" sz="1400" b="1" kern="0" spc="-10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과학기술인등록번호 가입 사이트로 가기</a:t>
              </a:r>
              <a:endParaRPr lang="ko-KR" altLang="en-US" sz="14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8281557" y="-3"/>
              <a:ext cx="857250" cy="10001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8420353" y="235778"/>
              <a:ext cx="593950" cy="7311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36000" bIns="0" anchor="ctr">
              <a:noAutofit/>
            </a:bodyPr>
            <a:lstStyle/>
            <a:p>
              <a: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050" b="1" kern="0" spc="-10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228600" dist="38100" dir="2700000" algn="tl" rotWithShape="0">
                      <a:schemeClr val="accent1">
                        <a:lumMod val="50000"/>
                        <a:alpha val="65000"/>
                      </a:schemeClr>
                    </a:outerShdw>
                  </a:effectLst>
                  <a:latin typeface="+mj-lt"/>
                  <a:ea typeface="KoPub돋움체 Bold" panose="02020603020101020101" pitchFamily="18" charset="-127"/>
                </a:rPr>
                <a:t>과학기술인등록번호</a:t>
              </a:r>
              <a:endParaRPr lang="en-US" altLang="ko-KR" sz="105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28600" dist="38100" dir="2700000" algn="tl" rotWithShape="0">
                    <a:schemeClr val="accent1">
                      <a:lumMod val="50000"/>
                      <a:alpha val="65000"/>
                    </a:schemeClr>
                  </a:outerShdw>
                </a:effectLst>
                <a:latin typeface="+mj-lt"/>
                <a:ea typeface="KoPub돋움체 Bold" panose="02020603020101020101" pitchFamily="18" charset="-127"/>
              </a:endParaRPr>
            </a:p>
            <a:p>
              <a: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050" b="1" kern="0" spc="-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228600" dist="38100" dir="2700000" algn="tl" rotWithShape="0">
                      <a:schemeClr val="accent1">
                        <a:lumMod val="50000"/>
                        <a:alpha val="65000"/>
                      </a:schemeClr>
                    </a:outerShdw>
                  </a:effectLst>
                  <a:latin typeface="+mj-lt"/>
                  <a:ea typeface="KoPub돋움체 Bold" panose="02020603020101020101" pitchFamily="18" charset="-127"/>
                </a:rPr>
                <a:t>발급하기</a:t>
              </a:r>
              <a:endParaRPr lang="ko-KR" altLang="en-US" sz="105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28600" dist="38100" dir="2700000" algn="tl" rotWithShape="0">
                    <a:schemeClr val="accent1">
                      <a:lumMod val="50000"/>
                      <a:alpha val="65000"/>
                    </a:schemeClr>
                  </a:outerShdw>
                </a:effectLst>
                <a:latin typeface="+mj-lt"/>
                <a:ea typeface="KoPub돋움체 Bold" panose="02020603020101020101" pitchFamily="18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24691" y="170601"/>
              <a:ext cx="13858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0" i="0" u="none" strike="noStrike" kern="0" cap="none" normalizeH="0" baseline="0" noProof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D694A"/>
                </a:solidFill>
                <a:effectLst/>
                <a:uLnTx/>
                <a:uFillTx/>
                <a:latin typeface="+mj-lt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1217067" y="1130411"/>
            <a:ext cx="6565314" cy="542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5000"/>
              </a:lnSpc>
              <a:spcAft>
                <a:spcPts val="750"/>
              </a:spcAft>
            </a:pPr>
            <a:r>
              <a:rPr lang="en-US" altLang="ko-KR" sz="28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* </a:t>
            </a:r>
            <a:r>
              <a:rPr lang="ko-KR" altLang="en-US" sz="2800" b="1" kern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주소</a:t>
            </a:r>
            <a:r>
              <a:rPr lang="en-US" altLang="ko-KR" sz="28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 </a:t>
            </a:r>
            <a:r>
              <a:rPr lang="en-US" altLang="ko-KR" sz="2800" b="1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: </a:t>
            </a:r>
            <a:r>
              <a:rPr lang="en-US" altLang="ko-KR" sz="2400" b="1" kern="0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https://www.ntis.go.kr</a:t>
            </a:r>
            <a:endParaRPr lang="ko-KR" altLang="ko-KR" sz="2000" b="1" kern="0" spc="-80" dirty="0">
              <a:ln>
                <a:solidFill>
                  <a:schemeClr val="accent1">
                    <a:alpha val="0"/>
                  </a:schemeClr>
                </a:solidFill>
              </a:ln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90" y="1773518"/>
            <a:ext cx="9389764" cy="4637573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7696508" y="3747430"/>
            <a:ext cx="2682238" cy="3995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7375232" y="3443128"/>
            <a:ext cx="321276" cy="3043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1</a:t>
            </a:r>
            <a:endParaRPr lang="ko-KR" altLang="en-US" dirty="0">
              <a:latin typeface="+mj-lt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217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1039128" y="-3"/>
            <a:ext cx="1142695" cy="10001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25829"/>
            <a:ext cx="9144000" cy="4705170"/>
          </a:xfrm>
          <a:prstGeom prst="rect">
            <a:avLst/>
          </a:prstGeom>
        </p:spPr>
      </p:pic>
      <p:sp>
        <p:nvSpPr>
          <p:cNvPr id="6" name="이등변 삼각형 52"/>
          <p:cNvSpPr/>
          <p:nvPr/>
        </p:nvSpPr>
        <p:spPr>
          <a:xfrm flipV="1">
            <a:off x="2369034" y="-8"/>
            <a:ext cx="8681941" cy="998089"/>
          </a:xfrm>
          <a:custGeom>
            <a:avLst/>
            <a:gdLst>
              <a:gd name="connsiteX0" fmla="*/ 0 w 9146442"/>
              <a:gd name="connsiteY0" fmla="*/ 714375 h 714375"/>
              <a:gd name="connsiteX1" fmla="*/ 912586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46442"/>
              <a:gd name="connsiteY0" fmla="*/ 714375 h 714375"/>
              <a:gd name="connsiteX1" fmla="*/ 914491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51632"/>
              <a:gd name="connsiteY0" fmla="*/ 714375 h 714375"/>
              <a:gd name="connsiteX1" fmla="*/ 9151604 w 9151632"/>
              <a:gd name="connsiteY1" fmla="*/ 0 h 714375"/>
              <a:gd name="connsiteX2" fmla="*/ 9146442 w 9151632"/>
              <a:gd name="connsiteY2" fmla="*/ 714375 h 714375"/>
              <a:gd name="connsiteX3" fmla="*/ 0 w 9151632"/>
              <a:gd name="connsiteY3" fmla="*/ 714375 h 714375"/>
              <a:gd name="connsiteX0" fmla="*/ 0 w 9151633"/>
              <a:gd name="connsiteY0" fmla="*/ 709298 h 709298"/>
              <a:gd name="connsiteX1" fmla="*/ 9151604 w 9151633"/>
              <a:gd name="connsiteY1" fmla="*/ 0 h 709298"/>
              <a:gd name="connsiteX2" fmla="*/ 9146442 w 9151633"/>
              <a:gd name="connsiteY2" fmla="*/ 709298 h 709298"/>
              <a:gd name="connsiteX3" fmla="*/ 0 w 9151633"/>
              <a:gd name="connsiteY3" fmla="*/ 709298 h 7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1633" h="709298">
                <a:moveTo>
                  <a:pt x="0" y="709298"/>
                </a:moveTo>
                <a:lnTo>
                  <a:pt x="9151604" y="0"/>
                </a:lnTo>
                <a:cubicBezTo>
                  <a:pt x="9152114" y="238125"/>
                  <a:pt x="9145932" y="471173"/>
                  <a:pt x="9146442" y="709298"/>
                </a:cubicBezTo>
                <a:lnTo>
                  <a:pt x="0" y="7092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0" y="-4"/>
            <a:ext cx="12192000" cy="324741"/>
          </a:xfrm>
          <a:prstGeom prst="triangle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39444" y="502609"/>
            <a:ext cx="2116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English 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선택</a:t>
            </a:r>
            <a:endParaRPr lang="ko-KR" altLang="en-US" sz="28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78795" y="265071"/>
            <a:ext cx="1895071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altLang="ko-KR" sz="14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1-2. </a:t>
            </a:r>
            <a:r>
              <a:rPr lang="ko-KR" altLang="en-US" sz="14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영문버젼 선택하기</a:t>
            </a:r>
            <a:endParaRPr lang="ko-KR" altLang="en-US" sz="14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224140" y="235778"/>
            <a:ext cx="791722" cy="7311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36000" bIns="0" anchor="ctr">
            <a:noAutofit/>
          </a:bodyPr>
          <a:lstStyle/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50" b="1" kern="0" spc="-1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28600" dist="38100" dir="2700000" algn="tl" rotWithShape="0">
                    <a:schemeClr val="accent1">
                      <a:lumMod val="50000"/>
                      <a:alpha val="65000"/>
                    </a:schemeClr>
                  </a:outerShdw>
                </a:effectLst>
                <a:latin typeface="+mj-lt"/>
                <a:ea typeface="KoPub돋움체 Bold" panose="02020603020101020101" pitchFamily="18" charset="-127"/>
              </a:rPr>
              <a:t>과학기술인등록번호</a:t>
            </a:r>
            <a:endParaRPr lang="en-US" altLang="ko-KR" sz="1050" b="1" kern="0" spc="-1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228600" dist="38100" dir="2700000" algn="tl" rotWithShape="0">
                  <a:schemeClr val="accent1">
                    <a:lumMod val="50000"/>
                    <a:alpha val="65000"/>
                  </a:schemeClr>
                </a:outerShdw>
              </a:effectLst>
              <a:latin typeface="+mj-lt"/>
              <a:ea typeface="KoPub돋움체 Bold" panose="02020603020101020101" pitchFamily="18" charset="-127"/>
            </a:endParaRPr>
          </a:p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5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28600" dist="38100" dir="2700000" algn="tl" rotWithShape="0">
                    <a:schemeClr val="accent1">
                      <a:lumMod val="50000"/>
                      <a:alpha val="65000"/>
                    </a:schemeClr>
                  </a:outerShdw>
                </a:effectLst>
                <a:latin typeface="+mj-lt"/>
                <a:ea typeface="KoPub돋움체 Bold" panose="02020603020101020101" pitchFamily="18" charset="-127"/>
              </a:rPr>
              <a:t>발급하기</a:t>
            </a:r>
            <a:endParaRPr lang="ko-KR" altLang="en-US" sz="105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228600" dist="38100" dir="2700000" algn="tl" rotWithShape="0">
                  <a:schemeClr val="accent1">
                    <a:lumMod val="50000"/>
                    <a:alpha val="65000"/>
                  </a:schemeClr>
                </a:outerShdw>
              </a:effectLst>
              <a:latin typeface="+mj-lt"/>
              <a:ea typeface="KoPub돋움체 Bold" panose="0202060302010102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471754" y="1178756"/>
            <a:ext cx="925829" cy="342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5150478" y="938005"/>
            <a:ext cx="321276" cy="3043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1</a:t>
            </a:r>
            <a:endParaRPr lang="ko-KR" altLang="en-US" dirty="0">
              <a:latin typeface="+mj-lt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947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3"/>
            <a:ext cx="9149558" cy="506015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913122" y="3509963"/>
            <a:ext cx="1945004" cy="17478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1039128" y="-3"/>
            <a:ext cx="1142695" cy="10001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이등변 삼각형 52"/>
          <p:cNvSpPr/>
          <p:nvPr/>
        </p:nvSpPr>
        <p:spPr>
          <a:xfrm flipV="1">
            <a:off x="2369034" y="-8"/>
            <a:ext cx="8681941" cy="998089"/>
          </a:xfrm>
          <a:custGeom>
            <a:avLst/>
            <a:gdLst>
              <a:gd name="connsiteX0" fmla="*/ 0 w 9146442"/>
              <a:gd name="connsiteY0" fmla="*/ 714375 h 714375"/>
              <a:gd name="connsiteX1" fmla="*/ 912586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46442"/>
              <a:gd name="connsiteY0" fmla="*/ 714375 h 714375"/>
              <a:gd name="connsiteX1" fmla="*/ 914491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51632"/>
              <a:gd name="connsiteY0" fmla="*/ 714375 h 714375"/>
              <a:gd name="connsiteX1" fmla="*/ 9151604 w 9151632"/>
              <a:gd name="connsiteY1" fmla="*/ 0 h 714375"/>
              <a:gd name="connsiteX2" fmla="*/ 9146442 w 9151632"/>
              <a:gd name="connsiteY2" fmla="*/ 714375 h 714375"/>
              <a:gd name="connsiteX3" fmla="*/ 0 w 9151632"/>
              <a:gd name="connsiteY3" fmla="*/ 714375 h 714375"/>
              <a:gd name="connsiteX0" fmla="*/ 0 w 9151633"/>
              <a:gd name="connsiteY0" fmla="*/ 709298 h 709298"/>
              <a:gd name="connsiteX1" fmla="*/ 9151604 w 9151633"/>
              <a:gd name="connsiteY1" fmla="*/ 0 h 709298"/>
              <a:gd name="connsiteX2" fmla="*/ 9146442 w 9151633"/>
              <a:gd name="connsiteY2" fmla="*/ 709298 h 709298"/>
              <a:gd name="connsiteX3" fmla="*/ 0 w 9151633"/>
              <a:gd name="connsiteY3" fmla="*/ 709298 h 7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1633" h="709298">
                <a:moveTo>
                  <a:pt x="0" y="709298"/>
                </a:moveTo>
                <a:lnTo>
                  <a:pt x="9151604" y="0"/>
                </a:lnTo>
                <a:cubicBezTo>
                  <a:pt x="9152114" y="238125"/>
                  <a:pt x="9145932" y="471173"/>
                  <a:pt x="9146442" y="709298"/>
                </a:cubicBezTo>
                <a:lnTo>
                  <a:pt x="0" y="7092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이등변 삼각형 7"/>
          <p:cNvSpPr/>
          <p:nvPr/>
        </p:nvSpPr>
        <p:spPr>
          <a:xfrm rot="10800000">
            <a:off x="0" y="-4"/>
            <a:ext cx="12192000" cy="324741"/>
          </a:xfrm>
          <a:prstGeom prst="triangle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39444" y="502609"/>
            <a:ext cx="2475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Issue 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선택하기</a:t>
            </a:r>
            <a:endParaRPr lang="ko-KR" altLang="en-US" sz="28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78795" y="265071"/>
            <a:ext cx="2728632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altLang="ko-KR" sz="14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1-3. </a:t>
            </a:r>
            <a:r>
              <a:rPr lang="ko-KR" altLang="en-US" sz="14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과학기술인등록번호 발급받기</a:t>
            </a:r>
            <a:endParaRPr lang="ko-KR" altLang="en-US" sz="14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1224140" y="235778"/>
            <a:ext cx="791722" cy="7311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36000" bIns="0" anchor="ctr">
            <a:noAutofit/>
          </a:bodyPr>
          <a:lstStyle/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50" b="1" kern="0" spc="-1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28600" dist="38100" dir="2700000" algn="tl" rotWithShape="0">
                    <a:schemeClr val="accent1">
                      <a:lumMod val="50000"/>
                      <a:alpha val="65000"/>
                    </a:schemeClr>
                  </a:outerShdw>
                </a:effectLst>
                <a:latin typeface="+mj-lt"/>
                <a:ea typeface="KoPub돋움체 Bold" panose="02020603020101020101" pitchFamily="18" charset="-127"/>
              </a:rPr>
              <a:t>과학기술인등록번호</a:t>
            </a:r>
            <a:endParaRPr lang="en-US" altLang="ko-KR" sz="1050" b="1" kern="0" spc="-1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228600" dist="38100" dir="2700000" algn="tl" rotWithShape="0">
                  <a:schemeClr val="accent1">
                    <a:lumMod val="50000"/>
                    <a:alpha val="65000"/>
                  </a:schemeClr>
                </a:outerShdw>
              </a:effectLst>
              <a:latin typeface="+mj-lt"/>
              <a:ea typeface="KoPub돋움체 Bold" panose="02020603020101020101" pitchFamily="18" charset="-127"/>
            </a:endParaRPr>
          </a:p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5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28600" dist="38100" dir="2700000" algn="tl" rotWithShape="0">
                    <a:schemeClr val="accent1">
                      <a:lumMod val="50000"/>
                      <a:alpha val="65000"/>
                    </a:schemeClr>
                  </a:outerShdw>
                </a:effectLst>
                <a:latin typeface="+mj-lt"/>
                <a:ea typeface="KoPub돋움체 Bold" panose="02020603020101020101" pitchFamily="18" charset="-127"/>
              </a:rPr>
              <a:t>발급하기</a:t>
            </a:r>
            <a:endParaRPr lang="ko-KR" altLang="en-US" sz="105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228600" dist="38100" dir="2700000" algn="tl" rotWithShape="0">
                  <a:schemeClr val="accent1">
                    <a:lumMod val="50000"/>
                    <a:alpha val="65000"/>
                  </a:schemeClr>
                </a:outerShdw>
              </a:effectLst>
              <a:latin typeface="+mj-lt"/>
              <a:ea typeface="KoPub돋움체 Bold" panose="02020603020101020101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5586288" y="3249469"/>
            <a:ext cx="321276" cy="3043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1</a:t>
            </a:r>
            <a:endParaRPr lang="ko-KR" altLang="en-US" dirty="0">
              <a:latin typeface="+mj-lt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538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1524000" y="1122363"/>
            <a:ext cx="9144000" cy="5248275"/>
            <a:chOff x="452717" y="0"/>
            <a:chExt cx="11286565" cy="685800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7" y="0"/>
              <a:ext cx="11286565" cy="6858000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7548005" y="5536432"/>
              <a:ext cx="206734" cy="1987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993419" y="6019137"/>
              <a:ext cx="787179" cy="44076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2921" y="5887594"/>
              <a:ext cx="270346" cy="361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1039128" y="-3"/>
            <a:ext cx="1142695" cy="10001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이등변 삼각형 52"/>
          <p:cNvSpPr/>
          <p:nvPr/>
        </p:nvSpPr>
        <p:spPr>
          <a:xfrm flipV="1">
            <a:off x="2369034" y="-8"/>
            <a:ext cx="8681941" cy="998089"/>
          </a:xfrm>
          <a:custGeom>
            <a:avLst/>
            <a:gdLst>
              <a:gd name="connsiteX0" fmla="*/ 0 w 9146442"/>
              <a:gd name="connsiteY0" fmla="*/ 714375 h 714375"/>
              <a:gd name="connsiteX1" fmla="*/ 912586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46442"/>
              <a:gd name="connsiteY0" fmla="*/ 714375 h 714375"/>
              <a:gd name="connsiteX1" fmla="*/ 914491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51632"/>
              <a:gd name="connsiteY0" fmla="*/ 714375 h 714375"/>
              <a:gd name="connsiteX1" fmla="*/ 9151604 w 9151632"/>
              <a:gd name="connsiteY1" fmla="*/ 0 h 714375"/>
              <a:gd name="connsiteX2" fmla="*/ 9146442 w 9151632"/>
              <a:gd name="connsiteY2" fmla="*/ 714375 h 714375"/>
              <a:gd name="connsiteX3" fmla="*/ 0 w 9151632"/>
              <a:gd name="connsiteY3" fmla="*/ 714375 h 714375"/>
              <a:gd name="connsiteX0" fmla="*/ 0 w 9151633"/>
              <a:gd name="connsiteY0" fmla="*/ 709298 h 709298"/>
              <a:gd name="connsiteX1" fmla="*/ 9151604 w 9151633"/>
              <a:gd name="connsiteY1" fmla="*/ 0 h 709298"/>
              <a:gd name="connsiteX2" fmla="*/ 9146442 w 9151633"/>
              <a:gd name="connsiteY2" fmla="*/ 709298 h 709298"/>
              <a:gd name="connsiteX3" fmla="*/ 0 w 9151633"/>
              <a:gd name="connsiteY3" fmla="*/ 709298 h 7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1633" h="709298">
                <a:moveTo>
                  <a:pt x="0" y="709298"/>
                </a:moveTo>
                <a:lnTo>
                  <a:pt x="9151604" y="0"/>
                </a:lnTo>
                <a:cubicBezTo>
                  <a:pt x="9152114" y="238125"/>
                  <a:pt x="9145932" y="471173"/>
                  <a:pt x="9146442" y="709298"/>
                </a:cubicBezTo>
                <a:lnTo>
                  <a:pt x="0" y="7092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이등변 삼각형 10"/>
          <p:cNvSpPr/>
          <p:nvPr/>
        </p:nvSpPr>
        <p:spPr>
          <a:xfrm rot="10800000">
            <a:off x="0" y="-4"/>
            <a:ext cx="12192000" cy="324741"/>
          </a:xfrm>
          <a:prstGeom prst="triangle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39444" y="502609"/>
            <a:ext cx="7072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‘I agree </a:t>
            </a:r>
            <a:r>
              <a:rPr lang="en-US" altLang="ko-KR" sz="2800" b="1" kern="0" spc="-1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to~above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’ 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박스 체크 뒤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,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NEXT 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클릭</a:t>
            </a:r>
            <a:endParaRPr lang="ko-KR" altLang="en-US" sz="28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78795" y="265071"/>
            <a:ext cx="2061783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altLang="ko-KR" sz="14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1-4. </a:t>
            </a:r>
            <a:r>
              <a:rPr lang="ko-KR" altLang="en-US" sz="14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회원약관에 동의하기</a:t>
            </a:r>
            <a:endParaRPr lang="ko-KR" altLang="en-US" sz="14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1224140" y="235778"/>
            <a:ext cx="791722" cy="7311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36000" bIns="0" anchor="ctr">
            <a:noAutofit/>
          </a:bodyPr>
          <a:lstStyle/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50" b="1" kern="0" spc="-1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28600" dist="38100" dir="2700000" algn="tl" rotWithShape="0">
                    <a:schemeClr val="accent1">
                      <a:lumMod val="50000"/>
                      <a:alpha val="65000"/>
                    </a:schemeClr>
                  </a:outerShdw>
                </a:effectLst>
                <a:latin typeface="+mj-lt"/>
                <a:ea typeface="KoPub돋움체 Bold" panose="02020603020101020101" pitchFamily="18" charset="-127"/>
              </a:rPr>
              <a:t>과학기술인등록번호</a:t>
            </a:r>
            <a:endParaRPr lang="en-US" altLang="ko-KR" sz="1050" b="1" kern="0" spc="-1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228600" dist="38100" dir="2700000" algn="tl" rotWithShape="0">
                  <a:schemeClr val="accent1">
                    <a:lumMod val="50000"/>
                    <a:alpha val="65000"/>
                  </a:schemeClr>
                </a:outerShdw>
              </a:effectLst>
              <a:latin typeface="+mj-lt"/>
              <a:ea typeface="KoPub돋움체 Bold" panose="02020603020101020101" pitchFamily="18" charset="-127"/>
            </a:endParaRPr>
          </a:p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5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28600" dist="38100" dir="2700000" algn="tl" rotWithShape="0">
                    <a:schemeClr val="accent1">
                      <a:lumMod val="50000"/>
                      <a:alpha val="65000"/>
                    </a:schemeClr>
                  </a:outerShdw>
                </a:effectLst>
                <a:latin typeface="+mj-lt"/>
                <a:ea typeface="KoPub돋움체 Bold" panose="02020603020101020101" pitchFamily="18" charset="-127"/>
              </a:rPr>
              <a:t>발급하기</a:t>
            </a:r>
            <a:endParaRPr lang="ko-KR" altLang="en-US" sz="105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228600" dist="38100" dir="2700000" algn="tl" rotWithShape="0">
                  <a:schemeClr val="accent1">
                    <a:lumMod val="50000"/>
                    <a:alpha val="65000"/>
                  </a:schemeClr>
                </a:outerShdw>
              </a:effectLst>
              <a:latin typeface="+mj-lt"/>
              <a:ea typeface="KoPub돋움체 Bold" panose="02020603020101020101" pitchFamily="18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4943069" y="5391420"/>
            <a:ext cx="321276" cy="3043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+mj-lt"/>
              </a:rPr>
              <a:t>2</a:t>
            </a:r>
            <a:endParaRPr lang="ko-KR" altLang="en-US" dirty="0">
              <a:latin typeface="+mj-lt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7012873" y="5037335"/>
            <a:ext cx="321276" cy="3043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1</a:t>
            </a:r>
            <a:endParaRPr lang="ko-KR" altLang="en-US" dirty="0">
              <a:latin typeface="+mj-lt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688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3"/>
            <a:ext cx="9144000" cy="5397707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1039128" y="-3"/>
            <a:ext cx="1142695" cy="10001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이등변 삼각형 52"/>
          <p:cNvSpPr/>
          <p:nvPr/>
        </p:nvSpPr>
        <p:spPr>
          <a:xfrm flipV="1">
            <a:off x="2369034" y="-8"/>
            <a:ext cx="8681941" cy="998089"/>
          </a:xfrm>
          <a:custGeom>
            <a:avLst/>
            <a:gdLst>
              <a:gd name="connsiteX0" fmla="*/ 0 w 9146442"/>
              <a:gd name="connsiteY0" fmla="*/ 714375 h 714375"/>
              <a:gd name="connsiteX1" fmla="*/ 912586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46442"/>
              <a:gd name="connsiteY0" fmla="*/ 714375 h 714375"/>
              <a:gd name="connsiteX1" fmla="*/ 914491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51632"/>
              <a:gd name="connsiteY0" fmla="*/ 714375 h 714375"/>
              <a:gd name="connsiteX1" fmla="*/ 9151604 w 9151632"/>
              <a:gd name="connsiteY1" fmla="*/ 0 h 714375"/>
              <a:gd name="connsiteX2" fmla="*/ 9146442 w 9151632"/>
              <a:gd name="connsiteY2" fmla="*/ 714375 h 714375"/>
              <a:gd name="connsiteX3" fmla="*/ 0 w 9151632"/>
              <a:gd name="connsiteY3" fmla="*/ 714375 h 714375"/>
              <a:gd name="connsiteX0" fmla="*/ 0 w 9151633"/>
              <a:gd name="connsiteY0" fmla="*/ 709298 h 709298"/>
              <a:gd name="connsiteX1" fmla="*/ 9151604 w 9151633"/>
              <a:gd name="connsiteY1" fmla="*/ 0 h 709298"/>
              <a:gd name="connsiteX2" fmla="*/ 9146442 w 9151633"/>
              <a:gd name="connsiteY2" fmla="*/ 709298 h 709298"/>
              <a:gd name="connsiteX3" fmla="*/ 0 w 9151633"/>
              <a:gd name="connsiteY3" fmla="*/ 709298 h 7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1633" h="709298">
                <a:moveTo>
                  <a:pt x="0" y="709298"/>
                </a:moveTo>
                <a:lnTo>
                  <a:pt x="9151604" y="0"/>
                </a:lnTo>
                <a:cubicBezTo>
                  <a:pt x="9152114" y="238125"/>
                  <a:pt x="9145932" y="471173"/>
                  <a:pt x="9146442" y="709298"/>
                </a:cubicBezTo>
                <a:lnTo>
                  <a:pt x="0" y="7092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이등변 삼각형 7"/>
          <p:cNvSpPr/>
          <p:nvPr/>
        </p:nvSpPr>
        <p:spPr>
          <a:xfrm rot="10800000">
            <a:off x="0" y="-4"/>
            <a:ext cx="12192000" cy="324741"/>
          </a:xfrm>
          <a:prstGeom prst="triangle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39444" y="502609"/>
            <a:ext cx="6109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ko-KR" altLang="en-US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하단의 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Skip the </a:t>
            </a:r>
            <a:r>
              <a:rPr lang="en-US" altLang="ko-KR" sz="2800" b="1" kern="0" spc="-1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Authentification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클릭</a:t>
            </a:r>
            <a:endParaRPr lang="ko-KR" altLang="en-US" sz="28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78795" y="265071"/>
            <a:ext cx="2828018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altLang="ko-KR" sz="14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1-5. </a:t>
            </a:r>
            <a:r>
              <a:rPr lang="ko-KR" altLang="en-US" sz="14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외국인용 회원가입 사이트 접속</a:t>
            </a:r>
            <a:endParaRPr lang="ko-KR" altLang="en-US" sz="14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1224140" y="235778"/>
            <a:ext cx="791722" cy="7311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36000" bIns="0" anchor="ctr">
            <a:noAutofit/>
          </a:bodyPr>
          <a:lstStyle/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50" b="1" kern="0" spc="-1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28600" dist="38100" dir="2700000" algn="tl" rotWithShape="0">
                    <a:schemeClr val="accent1">
                      <a:lumMod val="50000"/>
                      <a:alpha val="65000"/>
                    </a:schemeClr>
                  </a:outerShdw>
                </a:effectLst>
                <a:latin typeface="+mj-lt"/>
                <a:ea typeface="KoPub돋움체 Bold" panose="02020603020101020101" pitchFamily="18" charset="-127"/>
              </a:rPr>
              <a:t>과학기술인등록번호</a:t>
            </a:r>
            <a:endParaRPr lang="en-US" altLang="ko-KR" sz="1050" b="1" kern="0" spc="-1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228600" dist="38100" dir="2700000" algn="tl" rotWithShape="0">
                  <a:schemeClr val="accent1">
                    <a:lumMod val="50000"/>
                    <a:alpha val="65000"/>
                  </a:schemeClr>
                </a:outerShdw>
              </a:effectLst>
              <a:latin typeface="+mj-lt"/>
              <a:ea typeface="KoPub돋움체 Bold" panose="02020603020101020101" pitchFamily="18" charset="-127"/>
            </a:endParaRPr>
          </a:p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5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28600" dist="38100" dir="2700000" algn="tl" rotWithShape="0">
                    <a:schemeClr val="accent1">
                      <a:lumMod val="50000"/>
                      <a:alpha val="65000"/>
                    </a:schemeClr>
                  </a:outerShdw>
                </a:effectLst>
                <a:latin typeface="+mj-lt"/>
                <a:ea typeface="KoPub돋움체 Bold" panose="02020603020101020101" pitchFamily="18" charset="-127"/>
              </a:rPr>
              <a:t>발급하기</a:t>
            </a:r>
            <a:endParaRPr lang="ko-KR" altLang="en-US" sz="105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228600" dist="38100" dir="2700000" algn="tl" rotWithShape="0">
                  <a:schemeClr val="accent1">
                    <a:lumMod val="50000"/>
                    <a:alpha val="65000"/>
                  </a:schemeClr>
                </a:outerShdw>
              </a:effectLst>
              <a:latin typeface="+mj-lt"/>
              <a:ea typeface="KoPub돋움체 Bold" panose="0202060302010102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648207" y="5919572"/>
            <a:ext cx="1211409" cy="3373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8326931" y="5615270"/>
            <a:ext cx="321276" cy="3043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1</a:t>
            </a:r>
            <a:endParaRPr lang="ko-KR" altLang="en-US" dirty="0">
              <a:latin typeface="+mj-lt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0567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427163"/>
            <a:ext cx="9144000" cy="23876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906838"/>
            <a:ext cx="9144000" cy="1655762"/>
          </a:xfrm>
        </p:spPr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9" y="1142515"/>
            <a:ext cx="11231542" cy="521090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240404" y="3672817"/>
            <a:ext cx="9581321" cy="1188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9811909" y="4938934"/>
            <a:ext cx="787179" cy="440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1039128" y="-3"/>
            <a:ext cx="1142695" cy="10001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이등변 삼각형 52"/>
          <p:cNvSpPr/>
          <p:nvPr/>
        </p:nvSpPr>
        <p:spPr>
          <a:xfrm flipV="1">
            <a:off x="2369034" y="-8"/>
            <a:ext cx="8681941" cy="998089"/>
          </a:xfrm>
          <a:custGeom>
            <a:avLst/>
            <a:gdLst>
              <a:gd name="connsiteX0" fmla="*/ 0 w 9146442"/>
              <a:gd name="connsiteY0" fmla="*/ 714375 h 714375"/>
              <a:gd name="connsiteX1" fmla="*/ 912586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46442"/>
              <a:gd name="connsiteY0" fmla="*/ 714375 h 714375"/>
              <a:gd name="connsiteX1" fmla="*/ 9144913 w 9146442"/>
              <a:gd name="connsiteY1" fmla="*/ 0 h 714375"/>
              <a:gd name="connsiteX2" fmla="*/ 9146442 w 9146442"/>
              <a:gd name="connsiteY2" fmla="*/ 714375 h 714375"/>
              <a:gd name="connsiteX3" fmla="*/ 0 w 9146442"/>
              <a:gd name="connsiteY3" fmla="*/ 714375 h 714375"/>
              <a:gd name="connsiteX0" fmla="*/ 0 w 9151632"/>
              <a:gd name="connsiteY0" fmla="*/ 714375 h 714375"/>
              <a:gd name="connsiteX1" fmla="*/ 9151604 w 9151632"/>
              <a:gd name="connsiteY1" fmla="*/ 0 h 714375"/>
              <a:gd name="connsiteX2" fmla="*/ 9146442 w 9151632"/>
              <a:gd name="connsiteY2" fmla="*/ 714375 h 714375"/>
              <a:gd name="connsiteX3" fmla="*/ 0 w 9151632"/>
              <a:gd name="connsiteY3" fmla="*/ 714375 h 714375"/>
              <a:gd name="connsiteX0" fmla="*/ 0 w 9151633"/>
              <a:gd name="connsiteY0" fmla="*/ 709298 h 709298"/>
              <a:gd name="connsiteX1" fmla="*/ 9151604 w 9151633"/>
              <a:gd name="connsiteY1" fmla="*/ 0 h 709298"/>
              <a:gd name="connsiteX2" fmla="*/ 9146442 w 9151633"/>
              <a:gd name="connsiteY2" fmla="*/ 709298 h 709298"/>
              <a:gd name="connsiteX3" fmla="*/ 0 w 9151633"/>
              <a:gd name="connsiteY3" fmla="*/ 709298 h 7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1633" h="709298">
                <a:moveTo>
                  <a:pt x="0" y="709298"/>
                </a:moveTo>
                <a:lnTo>
                  <a:pt x="9151604" y="0"/>
                </a:lnTo>
                <a:cubicBezTo>
                  <a:pt x="9152114" y="238125"/>
                  <a:pt x="9145932" y="471173"/>
                  <a:pt x="9146442" y="709298"/>
                </a:cubicBezTo>
                <a:lnTo>
                  <a:pt x="0" y="7092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이등변 삼각형 10"/>
          <p:cNvSpPr/>
          <p:nvPr/>
        </p:nvSpPr>
        <p:spPr>
          <a:xfrm rot="10800000">
            <a:off x="0" y="-4"/>
            <a:ext cx="12192000" cy="324741"/>
          </a:xfrm>
          <a:prstGeom prst="triangle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39444" y="502609"/>
            <a:ext cx="5971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ko-KR" altLang="en-US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이름과 비밀번호를 입력하고 </a:t>
            </a:r>
            <a:r>
              <a:rPr lang="en-US" altLang="ko-KR" sz="28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OK </a:t>
            </a:r>
            <a:r>
              <a:rPr lang="ko-KR" altLang="en-US" sz="28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클릭</a:t>
            </a:r>
            <a:endParaRPr lang="ko-KR" altLang="en-US" sz="28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78795" y="265071"/>
            <a:ext cx="1561646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altLang="ko-KR" sz="140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1-6. </a:t>
            </a:r>
            <a:r>
              <a:rPr lang="ko-KR" altLang="en-US" sz="1400" b="1" kern="0" spc="-1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중복이름 검색</a:t>
            </a:r>
            <a:endParaRPr lang="ko-KR" altLang="en-US" sz="14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1224140" y="235778"/>
            <a:ext cx="791722" cy="7311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36000" bIns="0" anchor="ctr">
            <a:noAutofit/>
          </a:bodyPr>
          <a:lstStyle/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50" b="1" kern="0" spc="-1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28600" dist="38100" dir="2700000" algn="tl" rotWithShape="0">
                    <a:schemeClr val="accent1">
                      <a:lumMod val="50000"/>
                      <a:alpha val="65000"/>
                    </a:schemeClr>
                  </a:outerShdw>
                </a:effectLst>
                <a:latin typeface="+mj-lt"/>
                <a:ea typeface="KoPub돋움체 Bold" panose="02020603020101020101" pitchFamily="18" charset="-127"/>
              </a:rPr>
              <a:t>과학기술인등록번호</a:t>
            </a:r>
            <a:endParaRPr lang="en-US" altLang="ko-KR" sz="1050" b="1" kern="0" spc="-1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228600" dist="38100" dir="2700000" algn="tl" rotWithShape="0">
                  <a:schemeClr val="accent1">
                    <a:lumMod val="50000"/>
                    <a:alpha val="65000"/>
                  </a:schemeClr>
                </a:outerShdw>
              </a:effectLst>
              <a:latin typeface="+mj-lt"/>
              <a:ea typeface="KoPub돋움체 Bold" panose="02020603020101020101" pitchFamily="18" charset="-127"/>
            </a:endParaRPr>
          </a:p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50" b="1" kern="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28600" dist="38100" dir="2700000" algn="tl" rotWithShape="0">
                    <a:schemeClr val="accent1">
                      <a:lumMod val="50000"/>
                      <a:alpha val="65000"/>
                    </a:schemeClr>
                  </a:outerShdw>
                </a:effectLst>
                <a:latin typeface="+mj-lt"/>
                <a:ea typeface="KoPub돋움체 Bold" panose="02020603020101020101" pitchFamily="18" charset="-127"/>
              </a:rPr>
              <a:t>발급하기</a:t>
            </a:r>
            <a:endParaRPr lang="ko-KR" altLang="en-US" sz="105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228600" dist="38100" dir="2700000" algn="tl" rotWithShape="0">
                  <a:schemeClr val="accent1">
                    <a:lumMod val="50000"/>
                    <a:alpha val="65000"/>
                  </a:schemeClr>
                </a:outerShdw>
              </a:effectLst>
              <a:latin typeface="+mj-lt"/>
              <a:ea typeface="KoPub돋움체 Bold" panose="02020603020101020101" pitchFamily="18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9490633" y="4698986"/>
            <a:ext cx="321276" cy="3043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+mj-lt"/>
              </a:rPr>
              <a:t>2</a:t>
            </a:r>
            <a:endParaRPr lang="ko-KR" altLang="en-US" dirty="0">
              <a:latin typeface="+mj-lt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919128" y="3378275"/>
            <a:ext cx="321276" cy="3043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1</a:t>
            </a:r>
            <a:endParaRPr lang="ko-KR" altLang="en-US" dirty="0">
              <a:latin typeface="+mj-lt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988-D7B7-4454-AB19-13641F34C36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136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r">
          <a:defRPr sz="4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504</Words>
  <Application>Microsoft Office PowerPoint</Application>
  <PresentationFormat>와이드스크린</PresentationFormat>
  <Paragraphs>152</Paragraphs>
  <Slides>21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HY헤드라인M</vt:lpstr>
      <vt:lpstr>KoPub돋움체 Bold</vt:lpstr>
      <vt:lpstr>KoPub돋움체 Light</vt:lpstr>
      <vt:lpstr>맑은 고딕</vt:lpstr>
      <vt:lpstr>Arial</vt:lpstr>
      <vt:lpstr>Office 테마</vt:lpstr>
      <vt:lpstr>해외한인공학인* 산업기술 R&amp;D 정보포털(iTECH+) 회원가입 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외국인 과학기술인번호 등록 매뉴얼</dc:title>
  <dc:creator>user</dc:creator>
  <cp:lastModifiedBy>유동훈</cp:lastModifiedBy>
  <cp:revision>27</cp:revision>
  <cp:lastPrinted>2019-12-03T00:25:37Z</cp:lastPrinted>
  <dcterms:created xsi:type="dcterms:W3CDTF">2018-11-08T08:46:34Z</dcterms:created>
  <dcterms:modified xsi:type="dcterms:W3CDTF">2019-12-03T01:19:54Z</dcterms:modified>
</cp:coreProperties>
</file>